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clrMru>
    <a:srgbClr val="C75102"/>
    <a:srgbClr val="FF9D00"/>
    <a:srgbClr val="FF6702"/>
    <a:srgbClr val="FF3305"/>
    <a:srgbClr val="CF3E00"/>
    <a:srgbClr val="236F7A"/>
    <a:srgbClr val="EEB42D"/>
    <a:srgbClr val="57066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00" autoAdjust="0"/>
    <p:restoredTop sz="94600" autoAdjust="0"/>
  </p:normalViewPr>
  <p:slideViewPr>
    <p:cSldViewPr>
      <p:cViewPr varScale="1">
        <p:scale>
          <a:sx n="92" d="100"/>
          <a:sy n="92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4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r-Latn-C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r-Latn-CS"/>
          </a:p>
        </p:txBody>
      </p:sp>
      <p:sp>
        <p:nvSpPr>
          <p:cNvPr id="1013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r-Latn-CS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3EA40E0-CCD6-4A0C-874B-DC5C41B35531}" type="slidenum">
              <a:rPr lang="sr-Latn-CS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F894C9-58C0-4401-8D43-E4A54095E320}" type="slidenum">
              <a:rPr lang="sr-Latn-CS"/>
              <a:pPr/>
              <a:t>1</a:t>
            </a:fld>
            <a:endParaRPr lang="sr-Latn-CS"/>
          </a:p>
        </p:txBody>
      </p:sp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024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02D05F3-9216-41D5-8C50-D65D77C5D252}" type="slidenum">
              <a:rPr lang="en-US" sz="1200"/>
              <a:pPr algn="r"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8A1F8F-6102-4435-AFDB-D139081B0CF0}" type="slidenum">
              <a:rPr lang="sr-Latn-CS"/>
              <a:pPr/>
              <a:t>10</a:t>
            </a:fld>
            <a:endParaRPr lang="sr-Latn-CS"/>
          </a:p>
        </p:txBody>
      </p:sp>
      <p:sp>
        <p:nvSpPr>
          <p:cNvPr id="1208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083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208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8515ADD-5840-481F-9BFF-6685BC95D364}" type="slidenum">
              <a:rPr lang="en-US" sz="1200"/>
              <a:pPr algn="r"/>
              <a:t>10</a:t>
            </a:fld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AC1450-413F-4E9B-B5A7-95E6C5AF7755}" type="slidenum">
              <a:rPr lang="sr-Latn-CS"/>
              <a:pPr/>
              <a:t>11</a:t>
            </a:fld>
            <a:endParaRPr lang="sr-Latn-CS"/>
          </a:p>
        </p:txBody>
      </p:sp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2288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71B6B50-A264-4676-B1E6-63B45DC60E47}" type="slidenum">
              <a:rPr lang="en-US" sz="1200"/>
              <a:pPr algn="r"/>
              <a:t>11</a:t>
            </a:fld>
            <a:endParaRPr 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0846D7-ABAA-4363-9EDC-333633ADA864}" type="slidenum">
              <a:rPr lang="sr-Latn-CS"/>
              <a:pPr/>
              <a:t>12</a:t>
            </a:fld>
            <a:endParaRPr lang="sr-Latn-CS"/>
          </a:p>
        </p:txBody>
      </p:sp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2493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F39083C-9143-4944-AECA-D3536B4E6739}" type="slidenum">
              <a:rPr lang="en-US" sz="1200"/>
              <a:pPr algn="r"/>
              <a:t>12</a:t>
            </a:fld>
            <a:endParaRPr 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94D81B-A89A-4104-83E4-1D87D7B59AA2}" type="slidenum">
              <a:rPr lang="sr-Latn-CS"/>
              <a:pPr/>
              <a:t>13</a:t>
            </a:fld>
            <a:endParaRPr lang="sr-Latn-CS"/>
          </a:p>
        </p:txBody>
      </p:sp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269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D7FA6C6-1531-4AE8-B4D2-12C0B9C54963}" type="slidenum">
              <a:rPr lang="en-US" sz="1200"/>
              <a:pPr algn="r"/>
              <a:t>13</a:t>
            </a:fld>
            <a:endParaRPr 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D5C347-2FAC-4C03-8294-990FF14A68A7}" type="slidenum">
              <a:rPr lang="sr-Latn-CS"/>
              <a:pPr/>
              <a:t>14</a:t>
            </a:fld>
            <a:endParaRPr lang="sr-Latn-CS"/>
          </a:p>
        </p:txBody>
      </p:sp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2902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D25DE08-732C-4703-8AD2-D8A5374A29AA}" type="slidenum">
              <a:rPr lang="en-US" sz="1200"/>
              <a:pPr algn="r"/>
              <a:t>14</a:t>
            </a:fld>
            <a:endParaRPr 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A979DB-4D6E-4BB9-923A-4365965BE4D1}" type="slidenum">
              <a:rPr lang="sr-Latn-CS"/>
              <a:pPr/>
              <a:t>15</a:t>
            </a:fld>
            <a:endParaRPr lang="sr-Latn-CS"/>
          </a:p>
        </p:txBody>
      </p:sp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3107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606B255-3A36-4A95-B545-E2C4CC950276}" type="slidenum">
              <a:rPr lang="en-US" sz="1200"/>
              <a:pPr algn="r"/>
              <a:t>15</a:t>
            </a:fld>
            <a:endParaRPr 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0DF10D-1100-400B-876B-D021D364266D}" type="slidenum">
              <a:rPr lang="sr-Latn-CS"/>
              <a:pPr/>
              <a:t>16</a:t>
            </a:fld>
            <a:endParaRPr lang="sr-Latn-CS"/>
          </a:p>
        </p:txBody>
      </p:sp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331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73FBBFD-E3BB-4CC7-B60B-D1E6F92BB4F9}" type="slidenum">
              <a:rPr lang="en-US" sz="1200"/>
              <a:pPr algn="r"/>
              <a:t>16</a:t>
            </a:fld>
            <a:endParaRPr lang="en-US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DF7760-C49D-4CBB-B183-B450C35E268F}" type="slidenum">
              <a:rPr lang="sr-Latn-CS"/>
              <a:pPr/>
              <a:t>17</a:t>
            </a:fld>
            <a:endParaRPr lang="sr-Latn-CS"/>
          </a:p>
        </p:txBody>
      </p:sp>
      <p:sp>
        <p:nvSpPr>
          <p:cNvPr id="135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517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3517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FCF4044-6F15-46F8-8419-92CDF257F09C}" type="slidenum">
              <a:rPr lang="en-US" sz="1200"/>
              <a:pPr algn="r"/>
              <a:t>17</a:t>
            </a:fld>
            <a:endParaRPr 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EA9428-736E-43AA-A41E-0B9D9842812B}" type="slidenum">
              <a:rPr lang="sr-Latn-CS"/>
              <a:pPr/>
              <a:t>18</a:t>
            </a:fld>
            <a:endParaRPr lang="sr-Latn-CS"/>
          </a:p>
        </p:txBody>
      </p:sp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3722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64B96FC-02D8-4AF0-94A0-47867EAA492C}" type="slidenum">
              <a:rPr lang="en-US" sz="1200"/>
              <a:pPr algn="r"/>
              <a:t>18</a:t>
            </a:fld>
            <a:endParaRPr 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E6020D-60C3-45E7-94EA-CEBD4C9C6C41}" type="slidenum">
              <a:rPr lang="sr-Latn-CS"/>
              <a:pPr/>
              <a:t>19</a:t>
            </a:fld>
            <a:endParaRPr lang="sr-Latn-CS"/>
          </a:p>
        </p:txBody>
      </p:sp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3926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146C54B-1635-48DD-89D5-B27E1282DE0E}" type="slidenum">
              <a:rPr lang="en-US" sz="1200"/>
              <a:pPr algn="r"/>
              <a:t>19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C753ED-E3A2-4BA8-A9EE-161E52DA75DD}" type="slidenum">
              <a:rPr lang="sr-Latn-CS"/>
              <a:pPr/>
              <a:t>2</a:t>
            </a:fld>
            <a:endParaRPr lang="sr-Latn-CS"/>
          </a:p>
        </p:txBody>
      </p:sp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0445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CC8A321-78B0-44B7-9938-049D299CDD43}" type="slidenum">
              <a:rPr lang="en-US" sz="1200"/>
              <a:pPr algn="r"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521DD7-A769-4246-880B-BC06E1B34692}" type="slidenum">
              <a:rPr lang="sr-Latn-CS"/>
              <a:pPr/>
              <a:t>20</a:t>
            </a:fld>
            <a:endParaRPr lang="sr-Latn-CS"/>
          </a:p>
        </p:txBody>
      </p:sp>
      <p:sp>
        <p:nvSpPr>
          <p:cNvPr id="141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131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4131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E378A4A-23D1-47F4-9AE2-A6370DFAAD13}" type="slidenum">
              <a:rPr lang="en-US" sz="1200"/>
              <a:pPr algn="r"/>
              <a:t>20</a:t>
            </a:fld>
            <a:endParaRPr lang="en-US"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533A45-09AB-47E2-8B5F-7CD6463E65B4}" type="slidenum">
              <a:rPr lang="sr-Latn-CS"/>
              <a:pPr/>
              <a:t>21</a:t>
            </a:fld>
            <a:endParaRPr lang="sr-Latn-CS"/>
          </a:p>
        </p:txBody>
      </p:sp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4336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3DEA247-641F-4D90-88E3-78899FC23247}" type="slidenum">
              <a:rPr lang="en-US" sz="1200"/>
              <a:pPr algn="r"/>
              <a:t>21</a:t>
            </a:fld>
            <a:endParaRPr lang="en-US"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04A075-2B01-444E-B935-3DF890EDAB84}" type="slidenum">
              <a:rPr lang="sr-Latn-CS"/>
              <a:pPr/>
              <a:t>22</a:t>
            </a:fld>
            <a:endParaRPr lang="sr-Latn-CS"/>
          </a:p>
        </p:txBody>
      </p:sp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454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195E8B5-790D-4240-96EE-73C2729467F9}" type="slidenum">
              <a:rPr lang="en-US" sz="1200"/>
              <a:pPr algn="r"/>
              <a:t>22</a:t>
            </a:fld>
            <a:endParaRPr lang="en-US"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06E310-98E9-480F-B233-CD3520D4C8FD}" type="slidenum">
              <a:rPr lang="sr-Latn-CS"/>
              <a:pPr/>
              <a:t>23</a:t>
            </a:fld>
            <a:endParaRPr lang="sr-Latn-CS"/>
          </a:p>
        </p:txBody>
      </p:sp>
      <p:sp>
        <p:nvSpPr>
          <p:cNvPr id="147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745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474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F92778C-49C1-4DAA-B3DD-E0F553EAF226}" type="slidenum">
              <a:rPr lang="en-US" sz="1200"/>
              <a:pPr algn="r"/>
              <a:t>23</a:t>
            </a:fld>
            <a:endParaRPr lang="en-US"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869AA7-73EA-4C3B-AFE1-DC94035F4237}" type="slidenum">
              <a:rPr lang="sr-Latn-CS"/>
              <a:pPr/>
              <a:t>24</a:t>
            </a:fld>
            <a:endParaRPr lang="sr-Latn-CS"/>
          </a:p>
        </p:txBody>
      </p:sp>
      <p:sp>
        <p:nvSpPr>
          <p:cNvPr id="149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950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4950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1FB6EFE-7E1D-4A58-8C83-4C455A774F88}" type="slidenum">
              <a:rPr lang="en-US" sz="1200"/>
              <a:pPr algn="r"/>
              <a:t>24</a:t>
            </a:fld>
            <a:endParaRPr lang="en-US" sz="12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EFF8A3-ED66-47C6-B5B5-2DA6C29F6789}" type="slidenum">
              <a:rPr lang="sr-Latn-CS"/>
              <a:pPr/>
              <a:t>25</a:t>
            </a:fld>
            <a:endParaRPr lang="sr-Latn-CS"/>
          </a:p>
        </p:txBody>
      </p:sp>
      <p:sp>
        <p:nvSpPr>
          <p:cNvPr id="151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155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515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D1C8657-8C61-48FA-9F06-D674566931B6}" type="slidenum">
              <a:rPr lang="en-US" sz="1200"/>
              <a:pPr algn="r"/>
              <a:t>25</a:t>
            </a:fld>
            <a:endParaRPr lang="en-US" sz="120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91443D-19FA-4D5F-8F8E-48B088114E1B}" type="slidenum">
              <a:rPr lang="sr-Latn-CS"/>
              <a:pPr/>
              <a:t>26</a:t>
            </a:fld>
            <a:endParaRPr lang="sr-Latn-CS"/>
          </a:p>
        </p:txBody>
      </p:sp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536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FCBE410-3356-4C56-A059-1C5C8D6B2E3C}" type="slidenum">
              <a:rPr lang="en-US" sz="1200"/>
              <a:pPr algn="r"/>
              <a:t>26</a:t>
            </a:fld>
            <a:endParaRPr lang="en-US" sz="120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7C770E-BAAF-45A8-91E2-E1E15172CF71}" type="slidenum">
              <a:rPr lang="sr-Latn-CS"/>
              <a:pPr/>
              <a:t>27</a:t>
            </a:fld>
            <a:endParaRPr lang="sr-Latn-CS"/>
          </a:p>
        </p:txBody>
      </p:sp>
      <p:sp>
        <p:nvSpPr>
          <p:cNvPr id="155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565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5565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880F5E3-644B-4705-A9E2-C3915E924D69}" type="slidenum">
              <a:rPr lang="en-US" sz="1200"/>
              <a:pPr algn="r"/>
              <a:t>27</a:t>
            </a:fld>
            <a:endParaRPr lang="en-US" sz="12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A7743B-513B-4463-BFD6-E88AA68F2C06}" type="slidenum">
              <a:rPr lang="sr-Latn-CS"/>
              <a:pPr/>
              <a:t>28</a:t>
            </a:fld>
            <a:endParaRPr lang="sr-Latn-CS"/>
          </a:p>
        </p:txBody>
      </p:sp>
      <p:sp>
        <p:nvSpPr>
          <p:cNvPr id="157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769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5770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5692C6F-3F4A-415E-9DCA-DE1512D0E8B9}" type="slidenum">
              <a:rPr lang="sr-Cyrl-CS" sz="1200"/>
              <a:pPr algn="r"/>
              <a:t>28</a:t>
            </a:fld>
            <a:endParaRPr lang="sr-Cyrl-CS" sz="120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2BA724-874E-4562-9EF2-584A4EB469F2}" type="slidenum">
              <a:rPr lang="sr-Latn-CS"/>
              <a:pPr/>
              <a:t>29</a:t>
            </a:fld>
            <a:endParaRPr lang="sr-Latn-CS"/>
          </a:p>
        </p:txBody>
      </p:sp>
      <p:sp>
        <p:nvSpPr>
          <p:cNvPr id="159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97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5974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0B752F1-329B-46D8-AA3F-AAB9CFEB78BC}" type="slidenum">
              <a:rPr lang="sr-Cyrl-CS" sz="1200"/>
              <a:pPr algn="r"/>
              <a:t>29</a:t>
            </a:fld>
            <a:endParaRPr lang="sr-Cyrl-C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5E0524-F68C-4457-8A94-283595013AD1}" type="slidenum">
              <a:rPr lang="sr-Latn-CS"/>
              <a:pPr/>
              <a:t>3</a:t>
            </a:fld>
            <a:endParaRPr lang="sr-Latn-CS"/>
          </a:p>
        </p:txBody>
      </p:sp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0650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048241D-D80F-46EA-8B46-D6DDBB7C3AA1}" type="slidenum">
              <a:rPr lang="en-US" sz="1200"/>
              <a:pPr algn="r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06EA17-273E-44B5-9347-AC84D80155EA}" type="slidenum">
              <a:rPr lang="sr-Latn-CS"/>
              <a:pPr/>
              <a:t>30</a:t>
            </a:fld>
            <a:endParaRPr lang="sr-Latn-CS"/>
          </a:p>
        </p:txBody>
      </p:sp>
      <p:sp>
        <p:nvSpPr>
          <p:cNvPr id="161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179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617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F2CB3B2-8F7C-4BF3-AC7C-E00289E0ABB6}" type="slidenum">
              <a:rPr lang="sr-Cyrl-CS" sz="1200"/>
              <a:pPr algn="r"/>
              <a:t>30</a:t>
            </a:fld>
            <a:endParaRPr lang="sr-Cyrl-CS" sz="120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3F220B-5316-4FB4-AEF9-0A13F0A16CBC}" type="slidenum">
              <a:rPr lang="sr-Latn-CS"/>
              <a:pPr/>
              <a:t>31</a:t>
            </a:fld>
            <a:endParaRPr lang="sr-Latn-CS"/>
          </a:p>
        </p:txBody>
      </p:sp>
      <p:sp>
        <p:nvSpPr>
          <p:cNvPr id="163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4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638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AD41204-5888-401C-A3C8-9716AC82D4B7}" type="slidenum">
              <a:rPr lang="sr-Cyrl-CS" sz="1200"/>
              <a:pPr algn="r"/>
              <a:t>31</a:t>
            </a:fld>
            <a:endParaRPr lang="sr-Cyrl-CS" sz="120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62AD29-7F23-4C17-BCF7-2217DEFEEC89}" type="slidenum">
              <a:rPr lang="sr-Latn-CS"/>
              <a:pPr/>
              <a:t>32</a:t>
            </a:fld>
            <a:endParaRPr lang="sr-Latn-CS"/>
          </a:p>
        </p:txBody>
      </p:sp>
      <p:sp>
        <p:nvSpPr>
          <p:cNvPr id="165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589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658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40569A3-CBA4-4E6E-8E11-21CB74DA1D0C}" type="slidenum">
              <a:rPr lang="sr-Cyrl-CS" sz="1200"/>
              <a:pPr algn="r"/>
              <a:t>32</a:t>
            </a:fld>
            <a:endParaRPr lang="sr-Cyrl-CS" sz="120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B67AE7-11B9-404E-BFAB-7C2DE797C809}" type="slidenum">
              <a:rPr lang="sr-Latn-CS"/>
              <a:pPr/>
              <a:t>33</a:t>
            </a:fld>
            <a:endParaRPr lang="sr-Latn-CS"/>
          </a:p>
        </p:txBody>
      </p:sp>
      <p:sp>
        <p:nvSpPr>
          <p:cNvPr id="167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793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6794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F8C6BC0-258F-4799-974A-B171544C6D4C}" type="slidenum">
              <a:rPr lang="sr-Cyrl-CS" sz="1200"/>
              <a:pPr algn="r"/>
              <a:t>33</a:t>
            </a:fld>
            <a:endParaRPr lang="sr-Cyrl-CS" sz="120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EEF6B4-90C0-43A3-BF07-4B4E80BC4982}" type="slidenum">
              <a:rPr lang="sr-Latn-CS"/>
              <a:pPr/>
              <a:t>34</a:t>
            </a:fld>
            <a:endParaRPr lang="sr-Latn-CS"/>
          </a:p>
        </p:txBody>
      </p:sp>
      <p:sp>
        <p:nvSpPr>
          <p:cNvPr id="169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998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699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F5F68F-A211-4604-A164-F557EF62297E}" type="slidenum">
              <a:rPr lang="en-US" sz="1200"/>
              <a:pPr algn="r"/>
              <a:t>34</a:t>
            </a:fld>
            <a:endParaRPr lang="en-US" sz="120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0A707C-C568-4E72-83A4-D4F9BE5E150F}" type="slidenum">
              <a:rPr lang="sr-Latn-CS"/>
              <a:pPr/>
              <a:t>35</a:t>
            </a:fld>
            <a:endParaRPr lang="sr-Latn-CS"/>
          </a:p>
        </p:txBody>
      </p:sp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720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173F64A-4989-4417-9D22-919A144BDBAD}" type="slidenum">
              <a:rPr lang="en-US" sz="1200"/>
              <a:pPr algn="r"/>
              <a:t>35</a:t>
            </a:fld>
            <a:endParaRPr lang="en-US" sz="120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5BD6DB-AE4C-49F2-9A17-DF6D3B3FC4D3}" type="slidenum">
              <a:rPr lang="sr-Latn-CS"/>
              <a:pPr/>
              <a:t>36</a:t>
            </a:fld>
            <a:endParaRPr lang="sr-Latn-CS"/>
          </a:p>
        </p:txBody>
      </p:sp>
      <p:sp>
        <p:nvSpPr>
          <p:cNvPr id="174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08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7408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55A5B28-0FC6-43A2-B8E5-42594824C94C}" type="slidenum">
              <a:rPr lang="en-US" sz="1200"/>
              <a:pPr algn="r"/>
              <a:t>36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CA1A0C-C01F-4E32-8B7A-79A269A09EAE}" type="slidenum">
              <a:rPr lang="sr-Latn-CS"/>
              <a:pPr/>
              <a:t>4</a:t>
            </a:fld>
            <a:endParaRPr lang="sr-Latn-CS"/>
          </a:p>
        </p:txBody>
      </p:sp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0854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35CD3A4-A4B8-46E4-9036-3A9DBA8A1B85}" type="slidenum">
              <a:rPr lang="en-US" sz="1200"/>
              <a:pPr algn="r"/>
              <a:t>4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00DF6C-7D40-46FD-BC79-2B7A57796968}" type="slidenum">
              <a:rPr lang="sr-Latn-CS"/>
              <a:pPr/>
              <a:t>5</a:t>
            </a:fld>
            <a:endParaRPr lang="sr-Latn-CS"/>
          </a:p>
        </p:txBody>
      </p:sp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105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11482AC-C156-4828-8ACA-46493B473113}" type="slidenum">
              <a:rPr lang="en-US" sz="1200"/>
              <a:pPr algn="r"/>
              <a:t>5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120717-BEB8-40B9-954E-B8840758100D}" type="slidenum">
              <a:rPr lang="sr-Latn-CS"/>
              <a:pPr/>
              <a:t>6</a:t>
            </a:fld>
            <a:endParaRPr lang="sr-Latn-CS"/>
          </a:p>
        </p:txBody>
      </p:sp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126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D6F0C12-4160-40B6-9C1C-4BDEDE4A1FA6}" type="slidenum">
              <a:rPr lang="en-US" sz="1200"/>
              <a:pPr algn="r"/>
              <a:t>6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8F9B24-FA1D-4E2B-99FF-F11382D3A1C0}" type="slidenum">
              <a:rPr lang="sr-Latn-CS"/>
              <a:pPr/>
              <a:t>7</a:t>
            </a:fld>
            <a:endParaRPr lang="sr-Latn-CS"/>
          </a:p>
        </p:txBody>
      </p:sp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146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D432363-55A2-4AEC-B592-89085234D244}" type="slidenum">
              <a:rPr lang="en-US" sz="1200"/>
              <a:pPr algn="r"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9381FE-37E9-418E-88E1-ED973EC9232C}" type="slidenum">
              <a:rPr lang="sr-Latn-CS"/>
              <a:pPr/>
              <a:t>8</a:t>
            </a:fld>
            <a:endParaRPr lang="sr-Latn-CS"/>
          </a:p>
        </p:txBody>
      </p:sp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1674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AA2B36E-42B0-4B06-9F25-8BFAED404142}" type="slidenum">
              <a:rPr lang="en-US" sz="1200"/>
              <a:pPr algn="r"/>
              <a:t>8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EC07F7-9487-49B3-A76A-9EB37A8BCEDA}" type="slidenum">
              <a:rPr lang="sr-Latn-CS"/>
              <a:pPr/>
              <a:t>9</a:t>
            </a:fld>
            <a:endParaRPr lang="sr-Latn-CS"/>
          </a:p>
        </p:txBody>
      </p:sp>
      <p:sp>
        <p:nvSpPr>
          <p:cNvPr id="1187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1187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1818B6A-41C2-4B15-B27D-2EB105AA9298}" type="slidenum">
              <a:rPr lang="en-US" sz="1200"/>
              <a:pPr algn="r"/>
              <a:t>9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0"/>
            <a:ext cx="7467600" cy="1371600"/>
          </a:xfrm>
        </p:spPr>
        <p:txBody>
          <a:bodyPr/>
          <a:lstStyle>
            <a:lvl1pPr algn="r">
              <a:lnSpc>
                <a:spcPct val="80000"/>
              </a:lnSpc>
              <a:defRPr sz="5600"/>
            </a:lvl1pPr>
          </a:lstStyle>
          <a:p>
            <a:r>
              <a:rPr lang="sr-Latn-CS"/>
              <a:t>Kliknite da biste uredili stil naslova mastera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4038600"/>
            <a:ext cx="5410200" cy="10668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sr-Latn-CS"/>
              <a:t>Kliknite da biste uredili stil podnaslova mastera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6172200"/>
            <a:ext cx="4343400" cy="457200"/>
          </a:xfrm>
        </p:spPr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2475BC-6439-40D1-B57E-DD05DE637E14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E73A9-768B-49F4-8845-CB20881FE967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19850" y="304800"/>
            <a:ext cx="18859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04800"/>
            <a:ext cx="55054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D67C32-884E-4B2C-BA55-85117B0A72EE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6D6D5-8677-44E8-86E1-ADF9CF15C077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889590-98C0-415F-8C4C-DBF91C6432A7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524000"/>
            <a:ext cx="36957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524000"/>
            <a:ext cx="36957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1AF3D-08AB-4C0B-A7E5-DE5B085D4997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C133A-BBA3-4423-90A4-81C043DFD070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1EA5F-6BB2-45C0-9B6F-28AE32DE3559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0BBAF-007D-4755-A6F8-450803A1C097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E6C3-EEA3-4530-BBCC-F127A4149A58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678BC-CEF2-44CB-9851-95C9A382A3AC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0480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Kliknite da biste uredili stil naslova mastera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524000"/>
            <a:ext cx="7543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Kliknite da biste uredili stilove teksta mastera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90800" y="60960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sr-Latn-C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2400" y="6096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sr-Latn-C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0960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4C161D3A-37AA-4A72-821E-C0B53493D3A7}" type="slidenum">
              <a:rPr lang="sr-Latn-CS"/>
              <a:pPr/>
              <a:t>‹#›</a:t>
            </a:fld>
            <a:endParaRPr lang="sr-Latn-C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C8E86AD0-81D7-4F18-8D8A-CA9253473922}" type="slidenum">
              <a:rPr lang="en-US" sz="1200">
                <a:latin typeface="+mn-lt"/>
              </a:rPr>
              <a:pPr algn="r">
                <a:defRPr/>
              </a:pPr>
              <a:t>1</a:t>
            </a:fld>
            <a:endParaRPr lang="en-US" sz="1200">
              <a:latin typeface="+mn-lt"/>
            </a:endParaRPr>
          </a:p>
        </p:txBody>
      </p:sp>
      <p:sp>
        <p:nvSpPr>
          <p:cNvPr id="10035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057400" y="2209800"/>
            <a:ext cx="6399213" cy="1219200"/>
          </a:xfrm>
        </p:spPr>
        <p:txBody>
          <a:bodyPr/>
          <a:lstStyle/>
          <a:p>
            <a:pPr algn="r">
              <a:lnSpc>
                <a:spcPct val="80000"/>
              </a:lnSpc>
            </a:pPr>
            <a:r>
              <a:rPr lang="sr-Cyrl-CS" sz="6800"/>
              <a:t>Базе података</a:t>
            </a:r>
            <a:endParaRPr lang="en-US" sz="6800"/>
          </a:p>
        </p:txBody>
      </p:sp>
      <p:sp>
        <p:nvSpPr>
          <p:cNvPr id="10035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298700" y="3343275"/>
            <a:ext cx="5862638" cy="82708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sr-Cyrl-CS" sz="2800"/>
              <a:t>ВЕЖБЕ</a:t>
            </a:r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D121A3AD-53DF-4F73-BB09-5115E1D482D5}" type="slidenum">
              <a:rPr lang="en-US" sz="1200">
                <a:latin typeface="+mn-lt"/>
              </a:rPr>
              <a:pPr algn="r">
                <a:defRPr/>
              </a:pPr>
              <a:t>10</a:t>
            </a:fld>
            <a:endParaRPr lang="en-US" sz="1200">
              <a:latin typeface="+mn-lt"/>
            </a:endParaRPr>
          </a:p>
        </p:txBody>
      </p:sp>
      <p:sp>
        <p:nvSpPr>
          <p:cNvPr id="11981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 sz="3600"/>
              <a:t>Концептуално моделовање</a:t>
            </a:r>
            <a:endParaRPr lang="sr-Latn-CS" sz="2400"/>
          </a:p>
        </p:txBody>
      </p:sp>
      <p:sp>
        <p:nvSpPr>
          <p:cNvPr id="11981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09663" y="1831975"/>
            <a:ext cx="7192962" cy="4187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600"/>
              <a:t>Концептуални модел представља суштинске карактеристике система за који се пројектује база података.</a:t>
            </a:r>
          </a:p>
          <a:p>
            <a:pPr>
              <a:lnSpc>
                <a:spcPct val="80000"/>
              </a:lnSpc>
            </a:pPr>
            <a:endParaRPr lang="sr-Cyrl-CS" sz="2600"/>
          </a:p>
          <a:p>
            <a:pPr>
              <a:lnSpc>
                <a:spcPct val="80000"/>
              </a:lnSpc>
            </a:pPr>
            <a:r>
              <a:rPr lang="sr-Cyrl-CS" sz="2600"/>
              <a:t>Један начин за моделовање сложеног система је приступ Интеграције подмодела.</a:t>
            </a:r>
          </a:p>
          <a:p>
            <a:pPr>
              <a:lnSpc>
                <a:spcPct val="80000"/>
              </a:lnSpc>
            </a:pPr>
            <a:endParaRPr lang="sr-Cyrl-CS" sz="2600"/>
          </a:p>
          <a:p>
            <a:pPr>
              <a:lnSpc>
                <a:spcPct val="80000"/>
              </a:lnSpc>
            </a:pPr>
            <a:r>
              <a:rPr lang="sr-Cyrl-CS" sz="2600"/>
              <a:t>Кораци у интеграцији подмодела</a:t>
            </a:r>
          </a:p>
          <a:p>
            <a:pPr lvl="1">
              <a:lnSpc>
                <a:spcPct val="80000"/>
              </a:lnSpc>
            </a:pPr>
            <a:r>
              <a:rPr lang="sr-Cyrl-CS" sz="2000"/>
              <a:t>Спецификација ССА</a:t>
            </a:r>
          </a:p>
          <a:p>
            <a:pPr lvl="1">
              <a:lnSpc>
                <a:spcPct val="80000"/>
              </a:lnSpc>
            </a:pPr>
            <a:r>
              <a:rPr lang="sr-Cyrl-CS" sz="2000"/>
              <a:t>За сваки примитивни процес се гради МОВ</a:t>
            </a:r>
          </a:p>
          <a:p>
            <a:pPr lvl="1">
              <a:lnSpc>
                <a:spcPct val="80000"/>
              </a:lnSpc>
            </a:pPr>
            <a:r>
              <a:rPr lang="sr-Cyrl-CS" sz="2000"/>
              <a:t>Интеграција подмодела у интегрални модел целог система МОВ</a:t>
            </a:r>
            <a:endParaRPr lang="sr-Latn-C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itle 1"/>
          <p:cNvSpPr>
            <a:spLocks noGrp="1"/>
          </p:cNvSpPr>
          <p:nvPr>
            <p:ph type="title" idx="4294967295"/>
          </p:nvPr>
        </p:nvSpPr>
        <p:spPr>
          <a:xfrm>
            <a:off x="762000" y="304800"/>
            <a:ext cx="7543800" cy="784225"/>
          </a:xfrm>
        </p:spPr>
        <p:txBody>
          <a:bodyPr/>
          <a:lstStyle/>
          <a:p>
            <a:r>
              <a:rPr lang="sr-Cyrl-CS">
                <a:solidFill>
                  <a:schemeClr val="tx1"/>
                </a:solidFill>
              </a:rPr>
              <a:t>Модел</a:t>
            </a:r>
            <a:r>
              <a:rPr lang="sr-Latn-BA">
                <a:solidFill>
                  <a:schemeClr val="tx1"/>
                </a:solidFill>
              </a:rPr>
              <a:t> </a:t>
            </a:r>
            <a:r>
              <a:rPr lang="sr-Cyrl-CS">
                <a:solidFill>
                  <a:schemeClr val="tx1"/>
                </a:solidFill>
              </a:rPr>
              <a:t>Објекти</a:t>
            </a:r>
            <a:r>
              <a:rPr lang="sr-Latn-BA">
                <a:solidFill>
                  <a:schemeClr val="tx1"/>
                </a:solidFill>
              </a:rPr>
              <a:t>-</a:t>
            </a:r>
            <a:r>
              <a:rPr lang="sr-Cyrl-CS">
                <a:solidFill>
                  <a:schemeClr val="tx1"/>
                </a:solidFill>
              </a:rPr>
              <a:t>Везе</a:t>
            </a:r>
            <a:r>
              <a:rPr lang="sr-Latn-BA">
                <a:solidFill>
                  <a:schemeClr val="tx1"/>
                </a:solidFill>
              </a:rPr>
              <a:t> (</a:t>
            </a:r>
            <a:r>
              <a:rPr lang="sr-Cyrl-CS">
                <a:solidFill>
                  <a:schemeClr val="tx1"/>
                </a:solidFill>
              </a:rPr>
              <a:t>МОВ</a:t>
            </a:r>
            <a:r>
              <a:rPr lang="sr-Latn-BA">
                <a:solidFill>
                  <a:schemeClr val="tx1"/>
                </a:solidFill>
              </a:rPr>
              <a:t>)</a:t>
            </a:r>
            <a:endParaRPr lang="sr-Cyrl-CS" sz="4400"/>
          </a:p>
        </p:txBody>
      </p:sp>
      <p:sp>
        <p:nvSpPr>
          <p:cNvPr id="121859" name="Content Placeholder 2"/>
          <p:cNvSpPr>
            <a:spLocks noGrp="1"/>
          </p:cNvSpPr>
          <p:nvPr>
            <p:ph idx="4294967295"/>
          </p:nvPr>
        </p:nvSpPr>
        <p:spPr>
          <a:xfrm>
            <a:off x="762000" y="1524000"/>
            <a:ext cx="7470775" cy="4187825"/>
          </a:xfrm>
        </p:spPr>
        <p:txBody>
          <a:bodyPr/>
          <a:lstStyle/>
          <a:p>
            <a:r>
              <a:rPr lang="sr-Cyrl-CS" sz="2400" b="1"/>
              <a:t>Објекат</a:t>
            </a:r>
            <a:r>
              <a:rPr lang="sr-Latn-BA" sz="2400" b="1"/>
              <a:t> (</a:t>
            </a:r>
            <a:r>
              <a:rPr lang="sr-Cyrl-CS" sz="2400" b="1"/>
              <a:t>ентитет</a:t>
            </a:r>
            <a:r>
              <a:rPr lang="sr-Latn-BA" sz="2400" b="1"/>
              <a:t>) - </a:t>
            </a:r>
            <a:r>
              <a:rPr lang="sr-Cyrl-CS" sz="2400"/>
              <a:t>група</a:t>
            </a:r>
            <a:r>
              <a:rPr lang="sr-Latn-BA" sz="2400"/>
              <a:t> (</a:t>
            </a:r>
            <a:r>
              <a:rPr lang="sr-Cyrl-CS" sz="2400"/>
              <a:t>скуп</a:t>
            </a:r>
            <a:r>
              <a:rPr lang="sr-Latn-BA" sz="2400"/>
              <a:t>) </a:t>
            </a:r>
            <a:r>
              <a:rPr lang="sr-Cyrl-CS" sz="2400"/>
              <a:t>садржаја</a:t>
            </a:r>
            <a:r>
              <a:rPr lang="sr-Latn-BA" sz="2400"/>
              <a:t> </a:t>
            </a:r>
            <a:r>
              <a:rPr lang="sr-Cyrl-CS" sz="2400"/>
              <a:t>са</a:t>
            </a:r>
            <a:endParaRPr lang="sr-Latn-BA" sz="2400"/>
          </a:p>
          <a:p>
            <a:pPr>
              <a:buFontTx/>
              <a:buNone/>
            </a:pPr>
            <a:r>
              <a:rPr lang="sr-Cyrl-CS" sz="2400"/>
              <a:t> карактеристикама</a:t>
            </a:r>
            <a:r>
              <a:rPr lang="pl-PL" sz="2400"/>
              <a:t> </a:t>
            </a:r>
            <a:r>
              <a:rPr lang="sr-Cyrl-CS" sz="2400"/>
              <a:t>које</a:t>
            </a:r>
            <a:r>
              <a:rPr lang="pl-PL" sz="2400"/>
              <a:t> </a:t>
            </a:r>
            <a:r>
              <a:rPr lang="sr-Cyrl-CS" sz="2400"/>
              <a:t>су</a:t>
            </a:r>
            <a:r>
              <a:rPr lang="pl-PL" sz="2400"/>
              <a:t> </a:t>
            </a:r>
            <a:r>
              <a:rPr lang="sr-Cyrl-CS" sz="2400"/>
              <a:t>битне</a:t>
            </a:r>
            <a:r>
              <a:rPr lang="pl-PL" sz="2400"/>
              <a:t> </a:t>
            </a:r>
            <a:r>
              <a:rPr lang="sr-Cyrl-CS" sz="2400"/>
              <a:t>за</a:t>
            </a:r>
            <a:r>
              <a:rPr lang="pl-PL" sz="2400"/>
              <a:t> </a:t>
            </a:r>
            <a:r>
              <a:rPr lang="sr-Cyrl-CS" sz="2400"/>
              <a:t>целину</a:t>
            </a:r>
            <a:r>
              <a:rPr lang="pl-PL" sz="2400"/>
              <a:t>.</a:t>
            </a:r>
          </a:p>
          <a:p>
            <a:r>
              <a:rPr lang="sr-Latn-BA" sz="2400"/>
              <a:t> </a:t>
            </a:r>
            <a:r>
              <a:rPr lang="sr-Cyrl-CS" sz="2400" b="1"/>
              <a:t>кандидати</a:t>
            </a:r>
            <a:r>
              <a:rPr lang="sr-Latn-BA" sz="2400" b="1"/>
              <a:t> </a:t>
            </a:r>
            <a:r>
              <a:rPr lang="sr-Cyrl-CS" sz="2400" b="1"/>
              <a:t>за</a:t>
            </a:r>
            <a:r>
              <a:rPr lang="sr-Latn-BA" sz="2400" b="1"/>
              <a:t> </a:t>
            </a:r>
            <a:r>
              <a:rPr lang="sr-Cyrl-CS" sz="2400" b="1"/>
              <a:t>објекте</a:t>
            </a:r>
            <a:r>
              <a:rPr lang="sr-Latn-BA" sz="2400" b="1"/>
              <a:t>:</a:t>
            </a:r>
          </a:p>
          <a:p>
            <a:pPr>
              <a:buFontTx/>
              <a:buNone/>
            </a:pPr>
            <a:r>
              <a:rPr lang="sr-Cyrl-CS" sz="2400"/>
              <a:t>		Физички</a:t>
            </a:r>
            <a:r>
              <a:rPr lang="sr-Latn-BA" sz="2400"/>
              <a:t> </a:t>
            </a:r>
            <a:r>
              <a:rPr lang="sr-Cyrl-CS" sz="2400"/>
              <a:t>објекти</a:t>
            </a:r>
            <a:r>
              <a:rPr lang="sr-Latn-BA" sz="2400"/>
              <a:t> (</a:t>
            </a:r>
            <a:r>
              <a:rPr lang="sr-Cyrl-CS" sz="2400"/>
              <a:t>возила</a:t>
            </a:r>
            <a:r>
              <a:rPr lang="sr-Latn-BA" sz="2400"/>
              <a:t>, </a:t>
            </a:r>
            <a:r>
              <a:rPr lang="sr-Cyrl-CS" sz="2400"/>
              <a:t>машине</a:t>
            </a:r>
            <a:r>
              <a:rPr lang="sr-Latn-BA" sz="2400"/>
              <a:t>,...)</a:t>
            </a:r>
          </a:p>
          <a:p>
            <a:pPr>
              <a:buFontTx/>
              <a:buNone/>
            </a:pPr>
            <a:r>
              <a:rPr lang="sr-Cyrl-CS" sz="2400"/>
              <a:t>		Особе</a:t>
            </a:r>
            <a:endParaRPr lang="sr-Latn-BA" sz="2400"/>
          </a:p>
          <a:p>
            <a:pPr>
              <a:buFontTx/>
              <a:buNone/>
            </a:pPr>
            <a:r>
              <a:rPr lang="sr-Cyrl-CS" sz="2400"/>
              <a:t>		Локације</a:t>
            </a:r>
            <a:r>
              <a:rPr lang="sr-Latn-BA" sz="2400"/>
              <a:t> (</a:t>
            </a:r>
            <a:r>
              <a:rPr lang="sr-Cyrl-CS" sz="2400"/>
              <a:t>места</a:t>
            </a:r>
            <a:r>
              <a:rPr lang="sr-Latn-BA" sz="2400"/>
              <a:t>, </a:t>
            </a:r>
            <a:r>
              <a:rPr lang="sr-Cyrl-CS" sz="2400"/>
              <a:t>адресе</a:t>
            </a:r>
            <a:r>
              <a:rPr lang="sr-Latn-BA" sz="2400"/>
              <a:t>, </a:t>
            </a:r>
            <a:r>
              <a:rPr lang="sr-Cyrl-CS" sz="2400"/>
              <a:t>координате</a:t>
            </a:r>
            <a:r>
              <a:rPr lang="sr-Latn-BA" sz="2400"/>
              <a:t>...)</a:t>
            </a:r>
          </a:p>
          <a:p>
            <a:pPr>
              <a:buFontTx/>
              <a:buNone/>
            </a:pPr>
            <a:r>
              <a:rPr lang="sr-Cyrl-CS" sz="2400"/>
              <a:t>		Организације</a:t>
            </a:r>
            <a:endParaRPr lang="sr-Latn-BA" sz="2400"/>
          </a:p>
          <a:p>
            <a:pPr>
              <a:buFontTx/>
              <a:buNone/>
            </a:pPr>
            <a:r>
              <a:rPr lang="sr-Cyrl-CS" sz="2400"/>
              <a:t>		Групе</a:t>
            </a:r>
            <a:r>
              <a:rPr lang="sr-Latn-BA" sz="2400"/>
              <a:t>/</a:t>
            </a:r>
            <a:r>
              <a:rPr lang="sr-Cyrl-CS" sz="2400"/>
              <a:t>класе</a:t>
            </a:r>
            <a:r>
              <a:rPr lang="sr-Latn-BA" sz="2400"/>
              <a:t>/</a:t>
            </a:r>
            <a:r>
              <a:rPr lang="sr-Cyrl-CS" sz="2400"/>
              <a:t>типови</a:t>
            </a:r>
            <a:r>
              <a:rPr lang="sr-Latn-BA" sz="2400"/>
              <a:t> (</a:t>
            </a:r>
            <a:r>
              <a:rPr lang="sr-Cyrl-CS" sz="2400"/>
              <a:t>производа</a:t>
            </a:r>
            <a:r>
              <a:rPr lang="sr-Latn-BA" sz="2400"/>
              <a:t>, </a:t>
            </a:r>
            <a:r>
              <a:rPr lang="sr-Cyrl-CS" sz="2400"/>
              <a:t>послова</a:t>
            </a:r>
            <a:r>
              <a:rPr lang="sr-Latn-BA" sz="2400"/>
              <a:t>...)</a:t>
            </a:r>
          </a:p>
          <a:p>
            <a:pPr>
              <a:buFontTx/>
              <a:buNone/>
            </a:pPr>
            <a:r>
              <a:rPr lang="sr-Cyrl-CS" sz="2400"/>
              <a:t>		Документа</a:t>
            </a:r>
            <a:endParaRPr lang="sr-Latn-BA" sz="2400"/>
          </a:p>
          <a:p>
            <a:pPr>
              <a:buFontTx/>
              <a:buNone/>
            </a:pPr>
            <a:r>
              <a:rPr lang="sr-Cyrl-CS" sz="2400"/>
              <a:t>		Придружења</a:t>
            </a:r>
            <a:r>
              <a:rPr lang="sr-Latn-BA" sz="2400"/>
              <a:t> (</a:t>
            </a:r>
            <a:r>
              <a:rPr lang="sr-Cyrl-CS" sz="2400"/>
              <a:t>задатак</a:t>
            </a:r>
            <a:r>
              <a:rPr lang="sr-Latn-BA" sz="2400"/>
              <a:t>-</a:t>
            </a:r>
            <a:r>
              <a:rPr lang="sr-Cyrl-CS" sz="2400"/>
              <a:t>особа</a:t>
            </a:r>
            <a:r>
              <a:rPr lang="sr-Latn-BA" sz="2400"/>
              <a:t>, </a:t>
            </a:r>
            <a:r>
              <a:rPr lang="sr-Cyrl-CS" sz="2400"/>
              <a:t>возило</a:t>
            </a:r>
            <a:r>
              <a:rPr lang="sr-Latn-BA" sz="2400"/>
              <a:t>-</a:t>
            </a:r>
            <a:r>
              <a:rPr lang="sr-Cyrl-CS" sz="2400"/>
              <a:t>вожња</a:t>
            </a:r>
            <a:r>
              <a:rPr lang="sr-Latn-BA" sz="2400"/>
              <a:t>)</a:t>
            </a:r>
            <a:endParaRPr lang="sr-Cyrl-CS" sz="2400"/>
          </a:p>
          <a:p>
            <a:pPr>
              <a:buFontTx/>
              <a:buNone/>
            </a:pPr>
            <a:r>
              <a:rPr lang="sr-Cyrl-CS" sz="2400"/>
              <a:t>		Припадност</a:t>
            </a:r>
            <a:r>
              <a:rPr lang="sr-Latn-BA" sz="2400"/>
              <a:t>/</a:t>
            </a:r>
            <a:r>
              <a:rPr lang="sr-Cyrl-CS" sz="2400"/>
              <a:t>чланство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15016D69-9D57-4E7E-973D-F14BFDA2017F}" type="slidenum">
              <a:rPr lang="en-US" sz="1200">
                <a:latin typeface="+mn-lt"/>
              </a:rPr>
              <a:pPr algn="r">
                <a:defRPr/>
              </a:pPr>
              <a:t>11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itle 1"/>
          <p:cNvSpPr>
            <a:spLocks noGrp="1"/>
          </p:cNvSpPr>
          <p:nvPr>
            <p:ph type="title" idx="4294967295"/>
          </p:nvPr>
        </p:nvSpPr>
        <p:spPr>
          <a:xfrm>
            <a:off x="1739900" y="369888"/>
            <a:ext cx="5867400" cy="1012825"/>
          </a:xfrm>
        </p:spPr>
        <p:txBody>
          <a:bodyPr/>
          <a:lstStyle/>
          <a:p>
            <a:pPr algn="ctr"/>
            <a:r>
              <a:rPr lang="sr-Cyrl-CS"/>
              <a:t>Објекти</a:t>
            </a:r>
          </a:p>
        </p:txBody>
      </p:sp>
      <p:sp>
        <p:nvSpPr>
          <p:cNvPr id="123907" name="Content Placeholder 2"/>
          <p:cNvSpPr>
            <a:spLocks noGrp="1"/>
          </p:cNvSpPr>
          <p:nvPr>
            <p:ph idx="4294967295"/>
          </p:nvPr>
        </p:nvSpPr>
        <p:spPr>
          <a:xfrm>
            <a:off x="228600" y="1524000"/>
            <a:ext cx="8455025" cy="5181600"/>
          </a:xfrm>
        </p:spPr>
        <p:txBody>
          <a:bodyPr/>
          <a:lstStyle/>
          <a:p>
            <a:r>
              <a:rPr lang="sr-Cyrl-CS" sz="2400"/>
              <a:t>Са</a:t>
            </a:r>
            <a:r>
              <a:rPr lang="sr-Latn-BA" sz="2400"/>
              <a:t> </a:t>
            </a:r>
            <a:r>
              <a:rPr lang="sr-Cyrl-CS" sz="2400"/>
              <a:t>гледишта</a:t>
            </a:r>
            <a:r>
              <a:rPr lang="sr-Latn-BA" sz="2400"/>
              <a:t> </a:t>
            </a:r>
            <a:r>
              <a:rPr lang="sr-Cyrl-CS" sz="2400"/>
              <a:t>обраде</a:t>
            </a:r>
            <a:r>
              <a:rPr lang="sr-Latn-BA" sz="2400"/>
              <a:t> </a:t>
            </a:r>
            <a:r>
              <a:rPr lang="sr-Cyrl-CS" sz="2400"/>
              <a:t>података</a:t>
            </a:r>
            <a:r>
              <a:rPr lang="sr-Latn-BA" sz="2400"/>
              <a:t> </a:t>
            </a:r>
            <a:r>
              <a:rPr lang="sr-Cyrl-CS" sz="2400"/>
              <a:t>реалан</a:t>
            </a:r>
            <a:r>
              <a:rPr lang="sr-Latn-BA" sz="2400"/>
              <a:t> </a:t>
            </a:r>
            <a:r>
              <a:rPr lang="sr-Cyrl-CS" sz="2400"/>
              <a:t>свет</a:t>
            </a:r>
            <a:r>
              <a:rPr lang="sr-Latn-BA" sz="2400"/>
              <a:t> </a:t>
            </a:r>
            <a:r>
              <a:rPr lang="sr-Cyrl-CS" sz="2400"/>
              <a:t>састоји</a:t>
            </a:r>
            <a:r>
              <a:rPr lang="sr-Latn-BA" sz="2400"/>
              <a:t> </a:t>
            </a:r>
            <a:r>
              <a:rPr lang="sr-Cyrl-CS" sz="2400"/>
              <a:t>се</a:t>
            </a:r>
            <a:r>
              <a:rPr lang="sr-Latn-BA" sz="2400"/>
              <a:t> </a:t>
            </a:r>
            <a:r>
              <a:rPr lang="sr-Cyrl-CS" sz="2400"/>
              <a:t>из</a:t>
            </a:r>
            <a:r>
              <a:rPr lang="sr-Latn-BA" sz="2400"/>
              <a:t> </a:t>
            </a:r>
            <a:r>
              <a:rPr lang="sr-Cyrl-CS" sz="2400"/>
              <a:t>објеката</a:t>
            </a:r>
            <a:r>
              <a:rPr lang="sr-Latn-BA" sz="2400"/>
              <a:t>(</a:t>
            </a:r>
            <a:r>
              <a:rPr lang="sr-Cyrl-CS" sz="2400"/>
              <a:t>ентитета</a:t>
            </a:r>
            <a:r>
              <a:rPr lang="sr-Latn-BA" sz="2400"/>
              <a:t>) </a:t>
            </a:r>
            <a:r>
              <a:rPr lang="sr-Cyrl-CS" sz="2400"/>
              <a:t>посматрања</a:t>
            </a:r>
            <a:r>
              <a:rPr lang="sr-Latn-BA" sz="2400"/>
              <a:t>, </a:t>
            </a:r>
            <a:r>
              <a:rPr lang="sr-Cyrl-CS" sz="2400"/>
              <a:t>који</a:t>
            </a:r>
            <a:r>
              <a:rPr lang="sr-Latn-BA" sz="2400"/>
              <a:t> </a:t>
            </a:r>
            <a:r>
              <a:rPr lang="sr-Cyrl-CS" sz="2400"/>
              <a:t>су</a:t>
            </a:r>
            <a:r>
              <a:rPr lang="sr-Latn-BA" sz="2400"/>
              <a:t> </a:t>
            </a:r>
            <a:r>
              <a:rPr lang="sr-Cyrl-CS" sz="2400"/>
              <a:t>или реални</a:t>
            </a:r>
            <a:r>
              <a:rPr lang="sr-Latn-BA" sz="2400"/>
              <a:t> </a:t>
            </a:r>
            <a:r>
              <a:rPr lang="sr-Cyrl-CS" sz="2400"/>
              <a:t>објекти</a:t>
            </a:r>
            <a:r>
              <a:rPr lang="sr-Latn-BA" sz="2400"/>
              <a:t> (</a:t>
            </a:r>
            <a:r>
              <a:rPr lang="sr-Cyrl-CS" sz="2400"/>
              <a:t>особа</a:t>
            </a:r>
            <a:r>
              <a:rPr lang="sr-Latn-BA" sz="2400"/>
              <a:t>, </a:t>
            </a:r>
            <a:r>
              <a:rPr lang="sr-Cyrl-CS" sz="2400"/>
              <a:t>машина</a:t>
            </a:r>
            <a:r>
              <a:rPr lang="sr-Latn-BA" sz="2400"/>
              <a:t>, </a:t>
            </a:r>
            <a:r>
              <a:rPr lang="sr-Cyrl-CS" sz="2400"/>
              <a:t>возило</a:t>
            </a:r>
            <a:r>
              <a:rPr lang="sr-Latn-BA" sz="2400"/>
              <a:t>, </a:t>
            </a:r>
            <a:r>
              <a:rPr lang="sr-Cyrl-CS" sz="2400"/>
              <a:t>кућа</a:t>
            </a:r>
            <a:r>
              <a:rPr lang="sr-Latn-BA" sz="2400"/>
              <a:t>), </a:t>
            </a:r>
            <a:r>
              <a:rPr lang="sr-Cyrl-CS" sz="2400"/>
              <a:t>апстрактни</a:t>
            </a:r>
            <a:r>
              <a:rPr lang="sr-Latn-BA" sz="2400"/>
              <a:t> </a:t>
            </a:r>
            <a:r>
              <a:rPr lang="sr-Cyrl-CS" sz="2400"/>
              <a:t>концепт</a:t>
            </a:r>
            <a:r>
              <a:rPr lang="sr-Latn-BA" sz="2400"/>
              <a:t>(</a:t>
            </a:r>
            <a:r>
              <a:rPr lang="sr-Cyrl-CS" sz="2400"/>
              <a:t>предузеће</a:t>
            </a:r>
            <a:r>
              <a:rPr lang="sr-Latn-BA" sz="2400"/>
              <a:t>, </a:t>
            </a:r>
            <a:r>
              <a:rPr lang="sr-Cyrl-CS" sz="2400"/>
              <a:t>радно</a:t>
            </a:r>
            <a:r>
              <a:rPr lang="sr-Latn-BA" sz="2400"/>
              <a:t> </a:t>
            </a:r>
            <a:r>
              <a:rPr lang="sr-Cyrl-CS" sz="2400"/>
              <a:t>место</a:t>
            </a:r>
            <a:r>
              <a:rPr lang="sr-Latn-BA" sz="2400"/>
              <a:t>),</a:t>
            </a:r>
            <a:r>
              <a:rPr lang="sr-Cyrl-CS" sz="2400"/>
              <a:t> догађај</a:t>
            </a:r>
            <a:r>
              <a:rPr lang="sr-Latn-BA" sz="2400"/>
              <a:t>(</a:t>
            </a:r>
            <a:r>
              <a:rPr lang="sr-Cyrl-CS" sz="2400"/>
              <a:t>прекршај</a:t>
            </a:r>
            <a:r>
              <a:rPr lang="sr-Latn-BA" sz="2400"/>
              <a:t>, </a:t>
            </a:r>
            <a:r>
              <a:rPr lang="sr-Cyrl-CS" sz="2400"/>
              <a:t>превоз</a:t>
            </a:r>
            <a:r>
              <a:rPr lang="sr-Latn-BA" sz="2400"/>
              <a:t>) </a:t>
            </a:r>
            <a:r>
              <a:rPr lang="sr-Cyrl-CS" sz="2400"/>
              <a:t>или</a:t>
            </a:r>
            <a:r>
              <a:rPr lang="sr-Latn-BA" sz="2400"/>
              <a:t> </a:t>
            </a:r>
            <a:r>
              <a:rPr lang="sr-Cyrl-CS" sz="2400"/>
              <a:t>односи</a:t>
            </a:r>
            <a:r>
              <a:rPr lang="sr-Latn-BA" sz="2400"/>
              <a:t> (</a:t>
            </a:r>
            <a:r>
              <a:rPr lang="sr-Cyrl-CS" sz="2400"/>
              <a:t>студент</a:t>
            </a:r>
            <a:r>
              <a:rPr lang="sr-Latn-BA" sz="2400"/>
              <a:t>-</a:t>
            </a:r>
            <a:r>
              <a:rPr lang="sr-Cyrl-CS" sz="2400"/>
              <a:t>предмет</a:t>
            </a:r>
            <a:r>
              <a:rPr lang="sr-Latn-BA" sz="2400"/>
              <a:t>, </a:t>
            </a:r>
            <a:r>
              <a:rPr lang="sr-Cyrl-CS" sz="2400"/>
              <a:t>муж</a:t>
            </a:r>
            <a:r>
              <a:rPr lang="sr-Latn-BA" sz="2400"/>
              <a:t>-</a:t>
            </a:r>
            <a:r>
              <a:rPr lang="sr-Cyrl-CS" sz="2400"/>
              <a:t>жена</a:t>
            </a:r>
            <a:r>
              <a:rPr lang="sr-Latn-BA" sz="2400"/>
              <a:t>). </a:t>
            </a:r>
            <a:endParaRPr lang="sr-Cyrl-CS" sz="2400"/>
          </a:p>
          <a:p>
            <a:r>
              <a:rPr lang="sr-Cyrl-CS" sz="2400"/>
              <a:t>Објекти</a:t>
            </a:r>
            <a:r>
              <a:rPr lang="sr-Latn-BA" sz="2400"/>
              <a:t> </a:t>
            </a:r>
            <a:r>
              <a:rPr lang="sr-Cyrl-CS" sz="2400"/>
              <a:t>су</a:t>
            </a:r>
            <a:r>
              <a:rPr lang="sr-Latn-BA" sz="2400"/>
              <a:t> </a:t>
            </a:r>
            <a:r>
              <a:rPr lang="sr-Cyrl-CS" sz="2400"/>
              <a:t>обично</a:t>
            </a:r>
            <a:r>
              <a:rPr lang="sr-Latn-BA" sz="2400"/>
              <a:t> </a:t>
            </a:r>
            <a:r>
              <a:rPr lang="sr-Cyrl-CS" sz="2400"/>
              <a:t>именовани именицама</a:t>
            </a:r>
            <a:r>
              <a:rPr lang="sr-Latn-BA" sz="2400"/>
              <a:t>, </a:t>
            </a:r>
            <a:r>
              <a:rPr lang="sr-Cyrl-CS" sz="2400"/>
              <a:t>као</a:t>
            </a:r>
            <a:r>
              <a:rPr lang="sr-Latn-BA" sz="2400"/>
              <a:t> '</a:t>
            </a:r>
            <a:r>
              <a:rPr lang="sr-Cyrl-CS" sz="2400"/>
              <a:t>ОСОБА</a:t>
            </a:r>
            <a:r>
              <a:rPr lang="sr-Latn-BA" sz="2400"/>
              <a:t>’,</a:t>
            </a:r>
            <a:r>
              <a:rPr lang="sr-Cyrl-CS" sz="2400"/>
              <a:t> </a:t>
            </a:r>
            <a:r>
              <a:rPr lang="sr-Latn-BA" sz="2400"/>
              <a:t>'</a:t>
            </a:r>
            <a:r>
              <a:rPr lang="sr-Cyrl-CS" sz="2400"/>
              <a:t>ТЕЛЕФОН</a:t>
            </a:r>
            <a:r>
              <a:rPr lang="sr-Latn-BA" sz="2400"/>
              <a:t>', '</a:t>
            </a:r>
            <a:r>
              <a:rPr lang="sr-Cyrl-CS" sz="2400"/>
              <a:t>ЗАПОСЛЕН</a:t>
            </a:r>
            <a:r>
              <a:rPr lang="sr-Latn-BA" sz="2400"/>
              <a:t>'. </a:t>
            </a:r>
            <a:r>
              <a:rPr lang="sr-Cyrl-CS" sz="2400"/>
              <a:t>Прецизније</a:t>
            </a:r>
            <a:r>
              <a:rPr lang="sr-Latn-BA" sz="2400"/>
              <a:t>, </a:t>
            </a:r>
            <a:r>
              <a:rPr lang="sr-Cyrl-CS" sz="2400"/>
              <a:t>можемо</a:t>
            </a:r>
            <a:r>
              <a:rPr lang="sr-Latn-BA" sz="2400"/>
              <a:t> </a:t>
            </a:r>
            <a:r>
              <a:rPr lang="sr-Cyrl-CS" sz="2400"/>
              <a:t>размишљати</a:t>
            </a:r>
            <a:r>
              <a:rPr lang="sr-Latn-BA" sz="2400"/>
              <a:t> </a:t>
            </a:r>
            <a:r>
              <a:rPr lang="sr-Cyrl-CS" sz="2400"/>
              <a:t>о</a:t>
            </a:r>
            <a:r>
              <a:rPr lang="sr-Latn-BA" sz="2400"/>
              <a:t> </a:t>
            </a:r>
            <a:r>
              <a:rPr lang="sr-Cyrl-CS" sz="2400"/>
              <a:t>неком објекту</a:t>
            </a:r>
            <a:r>
              <a:rPr lang="sr-Latn-BA" sz="2400"/>
              <a:t> </a:t>
            </a:r>
            <a:r>
              <a:rPr lang="sr-Cyrl-CS" sz="2400"/>
              <a:t>као</a:t>
            </a:r>
            <a:r>
              <a:rPr lang="sr-Latn-BA" sz="2400"/>
              <a:t> </a:t>
            </a:r>
            <a:r>
              <a:rPr lang="sr-Cyrl-CS" sz="2400"/>
              <a:t>о</a:t>
            </a:r>
            <a:r>
              <a:rPr lang="sr-Latn-BA" sz="2400"/>
              <a:t> </a:t>
            </a:r>
            <a:r>
              <a:rPr lang="sr-Cyrl-CS" sz="2400"/>
              <a:t>сету</a:t>
            </a:r>
            <a:r>
              <a:rPr lang="sr-Latn-BA" sz="2400"/>
              <a:t> </a:t>
            </a:r>
            <a:r>
              <a:rPr lang="sr-Cyrl-CS" sz="2400"/>
              <a:t>или</a:t>
            </a:r>
            <a:r>
              <a:rPr lang="sr-Latn-BA" sz="2400"/>
              <a:t> </a:t>
            </a:r>
            <a:r>
              <a:rPr lang="sr-Cyrl-CS" sz="2400"/>
              <a:t>колекцији</a:t>
            </a:r>
            <a:r>
              <a:rPr lang="sr-Latn-BA" sz="2400"/>
              <a:t> ( </a:t>
            </a:r>
            <a:r>
              <a:rPr lang="sr-Cyrl-CS" sz="2400"/>
              <a:t>скупу</a:t>
            </a:r>
            <a:r>
              <a:rPr lang="sr-Latn-BA" sz="2400"/>
              <a:t>) </a:t>
            </a:r>
            <a:r>
              <a:rPr lang="sr-Cyrl-CS" sz="2400"/>
              <a:t>индивидуалних</a:t>
            </a:r>
            <a:r>
              <a:rPr lang="sr-Latn-BA" sz="2400"/>
              <a:t> </a:t>
            </a:r>
            <a:r>
              <a:rPr lang="sr-Cyrl-CS" sz="2400"/>
              <a:t>објеката</a:t>
            </a:r>
            <a:r>
              <a:rPr lang="sr-Latn-BA" sz="2400"/>
              <a:t> </a:t>
            </a:r>
            <a:r>
              <a:rPr lang="sr-Cyrl-CS" sz="2400"/>
              <a:t>званих</a:t>
            </a:r>
            <a:r>
              <a:rPr lang="sr-Latn-BA" sz="2400"/>
              <a:t> </a:t>
            </a:r>
            <a:r>
              <a:rPr lang="sr-Cyrl-CS" sz="2400"/>
              <a:t>примерци</a:t>
            </a:r>
            <a:r>
              <a:rPr lang="sr-Latn-BA" sz="2400"/>
              <a:t>. </a:t>
            </a:r>
            <a:r>
              <a:rPr lang="sr-Cyrl-CS" sz="2400"/>
              <a:t>Један примерак</a:t>
            </a:r>
            <a:r>
              <a:rPr lang="sr-Latn-BA" sz="2400"/>
              <a:t> </a:t>
            </a:r>
            <a:r>
              <a:rPr lang="sr-Cyrl-CS" sz="2400"/>
              <a:t>је</a:t>
            </a:r>
            <a:r>
              <a:rPr lang="sr-Latn-BA" sz="2400"/>
              <a:t> </a:t>
            </a:r>
            <a:r>
              <a:rPr lang="sr-Cyrl-CS" sz="2400"/>
              <a:t>један</a:t>
            </a:r>
            <a:r>
              <a:rPr lang="sr-Latn-BA" sz="2400"/>
              <a:t> </a:t>
            </a:r>
            <a:r>
              <a:rPr lang="sr-Cyrl-CS" sz="2400"/>
              <a:t>појавни</a:t>
            </a:r>
            <a:r>
              <a:rPr lang="sr-Latn-BA" sz="2400"/>
              <a:t> </a:t>
            </a:r>
            <a:r>
              <a:rPr lang="sr-Cyrl-CS" sz="2400"/>
              <a:t>облик</a:t>
            </a:r>
            <a:r>
              <a:rPr lang="sr-Latn-BA" sz="2400"/>
              <a:t> </a:t>
            </a:r>
            <a:r>
              <a:rPr lang="sr-Cyrl-CS" sz="2400"/>
              <a:t>датог објекта</a:t>
            </a:r>
            <a:r>
              <a:rPr lang="sr-Latn-BA" sz="2400"/>
              <a:t>.</a:t>
            </a:r>
            <a:r>
              <a:rPr lang="sr-Cyrl-CS" sz="2400"/>
              <a:t>Сваки</a:t>
            </a:r>
            <a:r>
              <a:rPr lang="sr-Latn-BA" sz="2400"/>
              <a:t> </a:t>
            </a:r>
            <a:r>
              <a:rPr lang="sr-Cyrl-CS" sz="2400"/>
              <a:t>примерак</a:t>
            </a:r>
            <a:r>
              <a:rPr lang="sr-Latn-BA" sz="2400"/>
              <a:t> </a:t>
            </a:r>
            <a:r>
              <a:rPr lang="sr-Cyrl-CS" sz="2400"/>
              <a:t>мора</a:t>
            </a:r>
            <a:r>
              <a:rPr lang="sr-Latn-BA" sz="2400"/>
              <a:t> </a:t>
            </a:r>
            <a:r>
              <a:rPr lang="sr-Cyrl-CS" sz="2400"/>
              <a:t>имати</a:t>
            </a:r>
            <a:r>
              <a:rPr lang="sr-Latn-BA" sz="2400"/>
              <a:t> </a:t>
            </a:r>
            <a:r>
              <a:rPr lang="sr-Cyrl-CS" sz="2400"/>
              <a:t>идентитет</a:t>
            </a:r>
            <a:r>
              <a:rPr lang="sr-Latn-BA" sz="2400"/>
              <a:t> </a:t>
            </a:r>
            <a:r>
              <a:rPr lang="sr-Cyrl-CS" sz="2400"/>
              <a:t>различит</a:t>
            </a:r>
            <a:r>
              <a:rPr lang="sr-Latn-BA" sz="2400"/>
              <a:t> </a:t>
            </a:r>
            <a:r>
              <a:rPr lang="sr-Cyrl-CS" sz="2400"/>
              <a:t>од свих</a:t>
            </a:r>
            <a:r>
              <a:rPr lang="sr-Latn-BA" sz="2400"/>
              <a:t> </a:t>
            </a:r>
            <a:r>
              <a:rPr lang="sr-Cyrl-CS" sz="2400"/>
              <a:t>осталих</a:t>
            </a:r>
            <a:r>
              <a:rPr lang="sr-Latn-BA" sz="2400"/>
              <a:t> </a:t>
            </a:r>
            <a:r>
              <a:rPr lang="sr-Cyrl-CS" sz="2400"/>
              <a:t>примерака</a:t>
            </a:r>
            <a:r>
              <a:rPr lang="sr-Latn-BA" sz="2400"/>
              <a:t>.</a:t>
            </a:r>
          </a:p>
          <a:p>
            <a:r>
              <a:rPr lang="sr-Cyrl-CS" sz="2400"/>
              <a:t>Предмет</a:t>
            </a:r>
            <a:r>
              <a:rPr lang="sr-Latn-BA" sz="2400"/>
              <a:t> </a:t>
            </a:r>
            <a:r>
              <a:rPr lang="sr-Cyrl-CS" sz="2400"/>
              <a:t>нашег</a:t>
            </a:r>
            <a:r>
              <a:rPr lang="sr-Latn-BA" sz="2400"/>
              <a:t> </a:t>
            </a:r>
            <a:r>
              <a:rPr lang="sr-Cyrl-CS" sz="2400"/>
              <a:t>даљег</a:t>
            </a:r>
            <a:r>
              <a:rPr lang="sr-Latn-BA" sz="2400"/>
              <a:t> </a:t>
            </a:r>
            <a:r>
              <a:rPr lang="sr-Cyrl-CS" sz="2400"/>
              <a:t>посматрања</a:t>
            </a:r>
            <a:r>
              <a:rPr lang="sr-Latn-BA" sz="2400"/>
              <a:t> </a:t>
            </a:r>
            <a:r>
              <a:rPr lang="sr-Cyrl-CS" sz="2400"/>
              <a:t>су</a:t>
            </a:r>
            <a:r>
              <a:rPr lang="sr-Latn-BA" sz="2400"/>
              <a:t> </a:t>
            </a:r>
            <a:r>
              <a:rPr lang="sr-Cyrl-CS" sz="2400"/>
              <a:t>следећи</a:t>
            </a:r>
            <a:r>
              <a:rPr lang="sr-Latn-BA" sz="2400"/>
              <a:t> </a:t>
            </a:r>
            <a:r>
              <a:rPr lang="sr-Cyrl-CS" sz="2400"/>
              <a:t>типови</a:t>
            </a:r>
            <a:r>
              <a:rPr lang="sr-Latn-BA" sz="2400"/>
              <a:t> </a:t>
            </a:r>
            <a:r>
              <a:rPr lang="sr-Cyrl-CS" sz="2400"/>
              <a:t>објеката</a:t>
            </a:r>
            <a:r>
              <a:rPr lang="sr-Latn-BA" sz="2400"/>
              <a:t>:</a:t>
            </a:r>
          </a:p>
          <a:p>
            <a:r>
              <a:rPr lang="sr-Cyrl-CS" sz="2400" b="1"/>
              <a:t>Независни</a:t>
            </a:r>
            <a:r>
              <a:rPr lang="sr-Latn-BA" sz="2400" b="1"/>
              <a:t> </a:t>
            </a:r>
            <a:r>
              <a:rPr lang="sr-Cyrl-CS" sz="2400" b="1"/>
              <a:t>објекти</a:t>
            </a:r>
            <a:r>
              <a:rPr lang="sr-Latn-BA" sz="2400" b="1"/>
              <a:t> </a:t>
            </a:r>
            <a:r>
              <a:rPr lang="sr-Cyrl-CS" sz="2400" b="1"/>
              <a:t>и</a:t>
            </a:r>
            <a:endParaRPr lang="sr-Latn-BA" sz="2400" b="1"/>
          </a:p>
          <a:p>
            <a:r>
              <a:rPr lang="sr-Cyrl-CS" sz="2400" b="1"/>
              <a:t>Зависни</a:t>
            </a:r>
            <a:r>
              <a:rPr lang="sr-Latn-BA" sz="2400" b="1"/>
              <a:t> </a:t>
            </a:r>
            <a:r>
              <a:rPr lang="sr-Cyrl-CS" sz="2400" b="1"/>
              <a:t>објекти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374FB080-FCD6-4199-8247-D795A71756CF}" type="slidenum">
              <a:rPr lang="en-US" sz="1200">
                <a:latin typeface="+mn-lt"/>
              </a:rPr>
              <a:pPr algn="r">
                <a:defRPr/>
              </a:pPr>
              <a:t>12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Content Placeholder 2"/>
          <p:cNvSpPr>
            <a:spLocks noGrp="1"/>
          </p:cNvSpPr>
          <p:nvPr>
            <p:ph idx="4294967295"/>
          </p:nvPr>
        </p:nvSpPr>
        <p:spPr>
          <a:xfrm>
            <a:off x="179388" y="838200"/>
            <a:ext cx="6221412" cy="5715000"/>
          </a:xfrm>
        </p:spPr>
        <p:txBody>
          <a:bodyPr/>
          <a:lstStyle/>
          <a:p>
            <a:r>
              <a:rPr lang="sr-Cyrl-CS" sz="2400" b="1"/>
              <a:t>Независан</a:t>
            </a:r>
            <a:r>
              <a:rPr lang="sr-Latn-BA" sz="2400" b="1"/>
              <a:t> </a:t>
            </a:r>
            <a:r>
              <a:rPr lang="sr-Cyrl-CS" sz="2400" b="1"/>
              <a:t>објекат</a:t>
            </a:r>
            <a:r>
              <a:rPr lang="sr-Latn-BA" sz="2400" b="1"/>
              <a:t> </a:t>
            </a:r>
            <a:r>
              <a:rPr lang="sr-Cyrl-CS" sz="2400"/>
              <a:t>има</a:t>
            </a:r>
            <a:r>
              <a:rPr lang="sr-Latn-BA" sz="2400"/>
              <a:t> </a:t>
            </a:r>
            <a:r>
              <a:rPr lang="sr-Cyrl-CS" sz="2400"/>
              <a:t>особину</a:t>
            </a:r>
            <a:r>
              <a:rPr lang="sr-Latn-BA" sz="2400"/>
              <a:t> </a:t>
            </a:r>
            <a:r>
              <a:rPr lang="sr-Cyrl-CS" sz="2400"/>
              <a:t>која</a:t>
            </a:r>
            <a:r>
              <a:rPr lang="sr-Latn-BA" sz="2400"/>
              <a:t> </a:t>
            </a:r>
            <a:r>
              <a:rPr lang="sr-Cyrl-CS" sz="2400"/>
              <a:t>га</a:t>
            </a:r>
            <a:r>
              <a:rPr lang="sr-Latn-BA" sz="2400"/>
              <a:t> </a:t>
            </a:r>
            <a:r>
              <a:rPr lang="sr-Cyrl-CS" sz="2400"/>
              <a:t>може једнозначно</a:t>
            </a:r>
            <a:r>
              <a:rPr lang="pl-PL" sz="2400"/>
              <a:t> </a:t>
            </a:r>
            <a:r>
              <a:rPr lang="sr-Cyrl-CS" sz="2400"/>
              <a:t>идентификовати</a:t>
            </a:r>
            <a:r>
              <a:rPr lang="pl-PL" sz="2400"/>
              <a:t> (</a:t>
            </a:r>
            <a:r>
              <a:rPr lang="sr-Cyrl-CS" sz="2400"/>
              <a:t>не</a:t>
            </a:r>
            <a:r>
              <a:rPr lang="pl-PL" sz="2400"/>
              <a:t> </a:t>
            </a:r>
            <a:r>
              <a:rPr lang="sr-Cyrl-CS" sz="2400"/>
              <a:t>зависи</a:t>
            </a:r>
            <a:r>
              <a:rPr lang="pl-PL" sz="2400"/>
              <a:t> </a:t>
            </a:r>
            <a:r>
              <a:rPr lang="sr-Cyrl-CS" sz="2400"/>
              <a:t>од</a:t>
            </a:r>
            <a:r>
              <a:rPr lang="pl-PL" sz="2400"/>
              <a:t> </a:t>
            </a:r>
            <a:r>
              <a:rPr lang="sr-Cyrl-CS" sz="2400"/>
              <a:t>других објеката</a:t>
            </a:r>
            <a:r>
              <a:rPr lang="sr-Latn-BA" sz="2400"/>
              <a:t>). </a:t>
            </a:r>
            <a:r>
              <a:rPr lang="sr-Cyrl-CS" sz="2400"/>
              <a:t>Графички</a:t>
            </a:r>
            <a:r>
              <a:rPr lang="sr-Latn-BA" sz="2400"/>
              <a:t> </a:t>
            </a:r>
            <a:r>
              <a:rPr lang="sr-Cyrl-CS" sz="2400"/>
              <a:t>се</a:t>
            </a:r>
            <a:r>
              <a:rPr lang="sr-Latn-BA" sz="2400"/>
              <a:t> </a:t>
            </a:r>
            <a:r>
              <a:rPr lang="sr-Cyrl-CS" sz="2400"/>
              <a:t>независни</a:t>
            </a:r>
            <a:r>
              <a:rPr lang="sr-Latn-BA" sz="2400"/>
              <a:t> </a:t>
            </a:r>
            <a:r>
              <a:rPr lang="sr-Cyrl-CS" sz="2400"/>
              <a:t>ентитети</a:t>
            </a:r>
            <a:r>
              <a:rPr lang="sr-Latn-BA" sz="2400"/>
              <a:t> </a:t>
            </a:r>
            <a:r>
              <a:rPr lang="sr-Cyrl-CS" sz="2400"/>
              <a:t>приказују</a:t>
            </a:r>
            <a:r>
              <a:rPr lang="sr-Latn-BA" sz="2400"/>
              <a:t> </a:t>
            </a:r>
            <a:r>
              <a:rPr lang="sr-Cyrl-CS" sz="2400"/>
              <a:t>правоугаоником</a:t>
            </a:r>
            <a:r>
              <a:rPr lang="sr-Latn-BA" sz="2400"/>
              <a:t> </a:t>
            </a:r>
            <a:r>
              <a:rPr lang="sr-Cyrl-CS" sz="2400"/>
              <a:t>у</a:t>
            </a:r>
            <a:r>
              <a:rPr lang="sr-Latn-BA" sz="2400"/>
              <a:t> </a:t>
            </a:r>
            <a:r>
              <a:rPr lang="sr-Cyrl-CS" sz="2400"/>
              <a:t>оквиру</a:t>
            </a:r>
            <a:r>
              <a:rPr lang="sr-Latn-BA" sz="2400"/>
              <a:t> </a:t>
            </a:r>
            <a:r>
              <a:rPr lang="sr-Cyrl-CS" sz="2400"/>
              <a:t>кога</a:t>
            </a:r>
            <a:r>
              <a:rPr lang="sr-Latn-BA" sz="2400"/>
              <a:t> </a:t>
            </a:r>
            <a:r>
              <a:rPr lang="sr-Cyrl-CS" sz="2400"/>
              <a:t>се</a:t>
            </a:r>
            <a:r>
              <a:rPr lang="sr-Latn-BA" sz="2400"/>
              <a:t> </a:t>
            </a:r>
            <a:r>
              <a:rPr lang="sr-Cyrl-CS" sz="2400"/>
              <a:t>уписује</a:t>
            </a:r>
            <a:r>
              <a:rPr lang="sr-Latn-BA" sz="2400"/>
              <a:t> </a:t>
            </a:r>
            <a:r>
              <a:rPr lang="sr-Cyrl-CS" sz="2400"/>
              <a:t>назив</a:t>
            </a:r>
            <a:r>
              <a:rPr lang="sr-Latn-BA" sz="2400"/>
              <a:t> </a:t>
            </a:r>
            <a:r>
              <a:rPr lang="sr-Cyrl-CS" sz="2400"/>
              <a:t>типа ентитета</a:t>
            </a:r>
            <a:r>
              <a:rPr lang="sr-Latn-BA" sz="2400"/>
              <a:t> </a:t>
            </a:r>
            <a:r>
              <a:rPr lang="sr-Cyrl-CS" sz="2400"/>
              <a:t>у</a:t>
            </a:r>
            <a:r>
              <a:rPr lang="sr-Latn-BA" sz="2400"/>
              <a:t> </a:t>
            </a:r>
            <a:r>
              <a:rPr lang="sr-Cyrl-CS" sz="2400"/>
              <a:t>једнини.</a:t>
            </a:r>
            <a:endParaRPr lang="sr-Latn-BA" sz="2400"/>
          </a:p>
          <a:p>
            <a:r>
              <a:rPr lang="sr-Latn-BA" sz="2400"/>
              <a:t> </a:t>
            </a:r>
            <a:r>
              <a:rPr lang="sr-Cyrl-CS" sz="2400" b="1"/>
              <a:t>Зависан</a:t>
            </a:r>
            <a:r>
              <a:rPr lang="sr-Latn-BA" sz="2400" b="1"/>
              <a:t> </a:t>
            </a:r>
            <a:r>
              <a:rPr lang="sr-Cyrl-CS" sz="2400" b="1"/>
              <a:t>објекат</a:t>
            </a:r>
            <a:r>
              <a:rPr lang="sr-Latn-BA" sz="2400" b="1"/>
              <a:t> </a:t>
            </a:r>
            <a:r>
              <a:rPr lang="sr-Cyrl-CS" sz="2400"/>
              <a:t>је</a:t>
            </a:r>
            <a:r>
              <a:rPr lang="sr-Latn-BA" sz="2400"/>
              <a:t> </a:t>
            </a:r>
            <a:r>
              <a:rPr lang="sr-Cyrl-CS" sz="2400"/>
              <a:t>онај</a:t>
            </a:r>
            <a:r>
              <a:rPr lang="sr-Latn-BA" sz="2400"/>
              <a:t> </a:t>
            </a:r>
            <a:r>
              <a:rPr lang="sr-Cyrl-CS" sz="2400"/>
              <a:t>чија</a:t>
            </a:r>
            <a:r>
              <a:rPr lang="sr-Latn-BA" sz="2400"/>
              <a:t> </a:t>
            </a:r>
            <a:r>
              <a:rPr lang="sr-Cyrl-CS" sz="2400"/>
              <a:t>егзистенција</a:t>
            </a:r>
            <a:r>
              <a:rPr lang="sr-Latn-BA" sz="2400"/>
              <a:t> </a:t>
            </a:r>
            <a:r>
              <a:rPr lang="sr-Cyrl-CS" sz="2400"/>
              <a:t>и идентификација</a:t>
            </a:r>
            <a:r>
              <a:rPr lang="pl-PL" sz="2400"/>
              <a:t> </a:t>
            </a:r>
            <a:r>
              <a:rPr lang="sr-Cyrl-CS" sz="2400"/>
              <a:t>зависе</a:t>
            </a:r>
            <a:r>
              <a:rPr lang="pl-PL" sz="2400"/>
              <a:t> </a:t>
            </a:r>
            <a:r>
              <a:rPr lang="sr-Cyrl-CS" sz="2400"/>
              <a:t>од</a:t>
            </a:r>
            <a:r>
              <a:rPr lang="pl-PL" sz="2400"/>
              <a:t> </a:t>
            </a:r>
            <a:r>
              <a:rPr lang="sr-Cyrl-CS" sz="2400"/>
              <a:t>другог</a:t>
            </a:r>
            <a:r>
              <a:rPr lang="pl-PL" sz="2400"/>
              <a:t> (</a:t>
            </a:r>
            <a:r>
              <a:rPr lang="sr-Cyrl-CS" sz="2400"/>
              <a:t>или</a:t>
            </a:r>
            <a:r>
              <a:rPr lang="pl-PL" sz="2400"/>
              <a:t> </a:t>
            </a:r>
            <a:r>
              <a:rPr lang="sr-Cyrl-CS" sz="2400"/>
              <a:t>других</a:t>
            </a:r>
            <a:r>
              <a:rPr lang="pl-PL" sz="2400"/>
              <a:t>) </a:t>
            </a:r>
            <a:r>
              <a:rPr lang="sr-Cyrl-CS" sz="2400"/>
              <a:t>објеката</a:t>
            </a:r>
            <a:r>
              <a:rPr lang="pl-PL" sz="2400"/>
              <a:t>.</a:t>
            </a:r>
            <a:endParaRPr lang="sr-Cyrl-CS" sz="2400"/>
          </a:p>
          <a:p>
            <a:r>
              <a:rPr lang="sr-Cyrl-CS" sz="2400"/>
              <a:t>Постоје</a:t>
            </a:r>
            <a:endParaRPr lang="sr-Latn-BA" sz="2400"/>
          </a:p>
          <a:p>
            <a:r>
              <a:rPr lang="sr-Cyrl-CS" sz="2400" b="1" i="1"/>
              <a:t>карактеристичан</a:t>
            </a:r>
            <a:r>
              <a:rPr lang="sr-Latn-BA" sz="2400" b="1" i="1"/>
              <a:t> </a:t>
            </a:r>
            <a:r>
              <a:rPr lang="sr-Cyrl-CS" sz="2400" b="1" i="1"/>
              <a:t>објекат </a:t>
            </a:r>
            <a:r>
              <a:rPr lang="sr-Latn-BA" sz="2400" i="1"/>
              <a:t>(</a:t>
            </a:r>
            <a:r>
              <a:rPr lang="sr-Cyrl-CS" sz="2400" i="1"/>
              <a:t>слаб</a:t>
            </a:r>
            <a:r>
              <a:rPr lang="sr-Latn-BA" sz="2400" i="1"/>
              <a:t> </a:t>
            </a:r>
            <a:r>
              <a:rPr lang="sr-Cyrl-CS" sz="2400" i="1"/>
              <a:t>објекат</a:t>
            </a:r>
            <a:r>
              <a:rPr lang="sr-Latn-BA" sz="2400" i="1"/>
              <a:t>) – </a:t>
            </a:r>
            <a:r>
              <a:rPr lang="sr-Cyrl-CS" sz="2400" i="1"/>
              <a:t>онај</a:t>
            </a:r>
            <a:r>
              <a:rPr lang="sr-Latn-BA" sz="2400" i="1"/>
              <a:t> </a:t>
            </a:r>
            <a:r>
              <a:rPr lang="sr-Cyrl-CS" sz="2400" i="1"/>
              <a:t>који </a:t>
            </a:r>
            <a:r>
              <a:rPr lang="sr-Cyrl-CS" sz="2400"/>
              <a:t>се</a:t>
            </a:r>
            <a:r>
              <a:rPr lang="sr-Latn-BA" sz="2400"/>
              <a:t> </a:t>
            </a:r>
            <a:r>
              <a:rPr lang="sr-Cyrl-CS" sz="2400"/>
              <a:t>понавља</a:t>
            </a:r>
            <a:r>
              <a:rPr lang="sr-Latn-BA" sz="2400"/>
              <a:t> </a:t>
            </a:r>
            <a:r>
              <a:rPr lang="sr-Cyrl-CS" sz="2400"/>
              <a:t>више</a:t>
            </a:r>
            <a:r>
              <a:rPr lang="sr-Latn-BA" sz="2400"/>
              <a:t> </a:t>
            </a:r>
            <a:r>
              <a:rPr lang="sr-Cyrl-CS" sz="2400"/>
              <a:t>пута</a:t>
            </a:r>
            <a:r>
              <a:rPr lang="sr-Latn-BA" sz="2400"/>
              <a:t> </a:t>
            </a:r>
            <a:r>
              <a:rPr lang="sr-Cyrl-CS" sz="2400"/>
              <a:t>за одређени</a:t>
            </a:r>
            <a:r>
              <a:rPr lang="sr-Latn-BA" sz="2400"/>
              <a:t> </a:t>
            </a:r>
            <a:r>
              <a:rPr lang="sr-Cyrl-CS" sz="2400"/>
              <a:t>независни објекат</a:t>
            </a:r>
            <a:r>
              <a:rPr lang="sr-Latn-BA" sz="2400"/>
              <a:t>;</a:t>
            </a:r>
          </a:p>
          <a:p>
            <a:r>
              <a:rPr lang="sr-Cyrl-CS" sz="2400" b="1" i="1"/>
              <a:t>асоцијативни</a:t>
            </a:r>
            <a:r>
              <a:rPr lang="sr-Latn-BA" sz="2400" b="1" i="1"/>
              <a:t> </a:t>
            </a:r>
            <a:r>
              <a:rPr lang="sr-Cyrl-CS" sz="2400" b="1" i="1"/>
              <a:t>објекат</a:t>
            </a:r>
            <a:r>
              <a:rPr lang="sr-Latn-BA" sz="2400" i="1"/>
              <a:t>, </a:t>
            </a:r>
            <a:r>
              <a:rPr lang="sr-Cyrl-CS" sz="2400" i="1"/>
              <a:t>који </a:t>
            </a:r>
            <a:r>
              <a:rPr lang="sr-Cyrl-CS" sz="2400"/>
              <a:t>представља</a:t>
            </a:r>
            <a:r>
              <a:rPr lang="sr-Latn-BA" sz="2400"/>
              <a:t> </a:t>
            </a:r>
            <a:r>
              <a:rPr lang="sr-Cyrl-CS" sz="2400"/>
              <a:t>везу</a:t>
            </a:r>
            <a:r>
              <a:rPr lang="sr-Latn-BA" sz="2400"/>
              <a:t> </a:t>
            </a:r>
            <a:r>
              <a:rPr lang="sr-Cyrl-CS" sz="2400"/>
              <a:t>више објеката</a:t>
            </a:r>
            <a:r>
              <a:rPr lang="sr-Latn-BA" sz="2400"/>
              <a:t>;</a:t>
            </a:r>
            <a:endParaRPr lang="sr-Cyrl-CS" sz="2400"/>
          </a:p>
          <a:p>
            <a:endParaRPr lang="sr-Cyrl-CS" sz="240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AD8015B-B32A-45B4-BBEF-93FBE10D3877}" type="slidenum">
              <a:rPr lang="en-US" sz="1200">
                <a:latin typeface="+mn-lt"/>
              </a:rPr>
              <a:pPr algn="r">
                <a:defRPr/>
              </a:pPr>
              <a:t>13</a:t>
            </a:fld>
            <a:endParaRPr lang="en-US" sz="1200">
              <a:latin typeface="+mn-lt"/>
            </a:endParaRPr>
          </a:p>
        </p:txBody>
      </p:sp>
      <p:graphicFrame>
        <p:nvGraphicFramePr>
          <p:cNvPr id="275459" name="Object 3"/>
          <p:cNvGraphicFramePr>
            <a:graphicFrameLocks noChangeAspect="1"/>
          </p:cNvGraphicFramePr>
          <p:nvPr/>
        </p:nvGraphicFramePr>
        <p:xfrm>
          <a:off x="6553200" y="1524000"/>
          <a:ext cx="1993900" cy="3352800"/>
        </p:xfrm>
        <a:graphic>
          <a:graphicData uri="http://schemas.openxmlformats.org/presentationml/2006/ole">
            <p:oleObj spid="_x0000_s125956" name="Visio" r:id="rId4" imgW="801014" imgH="1105814" progId="Visio.Drawing.6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5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Content Placeholder 1"/>
          <p:cNvSpPr>
            <a:spLocks noGrp="1"/>
          </p:cNvSpPr>
          <p:nvPr>
            <p:ph idx="4294967295"/>
          </p:nvPr>
        </p:nvSpPr>
        <p:spPr>
          <a:xfrm>
            <a:off x="838200" y="1143000"/>
            <a:ext cx="7769225" cy="4678363"/>
          </a:xfrm>
        </p:spPr>
        <p:txBody>
          <a:bodyPr/>
          <a:lstStyle/>
          <a:p>
            <a:r>
              <a:rPr lang="sr-Cyrl-CS"/>
              <a:t>Објекти</a:t>
            </a:r>
            <a:r>
              <a:rPr lang="sr-Latn-BA"/>
              <a:t> </a:t>
            </a:r>
            <a:r>
              <a:rPr lang="sr-Cyrl-CS"/>
              <a:t>ОСОБА</a:t>
            </a:r>
            <a:r>
              <a:rPr lang="sr-Latn-BA"/>
              <a:t> </a:t>
            </a:r>
            <a:r>
              <a:rPr lang="sr-Cyrl-CS"/>
              <a:t>и</a:t>
            </a:r>
            <a:r>
              <a:rPr lang="sr-Latn-BA"/>
              <a:t> </a:t>
            </a:r>
            <a:r>
              <a:rPr lang="sr-Cyrl-CS"/>
              <a:t>ИСПЛАТА</a:t>
            </a:r>
            <a:r>
              <a:rPr lang="sr-Latn-BA"/>
              <a:t>. </a:t>
            </a:r>
            <a:r>
              <a:rPr lang="sr-Cyrl-CS"/>
              <a:t>За</a:t>
            </a:r>
            <a:r>
              <a:rPr lang="sr-Latn-BA"/>
              <a:t> </a:t>
            </a:r>
            <a:r>
              <a:rPr lang="sr-Cyrl-CS"/>
              <a:t>објекат</a:t>
            </a:r>
            <a:r>
              <a:rPr lang="sr-Latn-BA"/>
              <a:t> </a:t>
            </a:r>
            <a:r>
              <a:rPr lang="sr-Cyrl-CS"/>
              <a:t>ИСПЛАТА</a:t>
            </a:r>
            <a:r>
              <a:rPr lang="sr-Latn-BA"/>
              <a:t> </a:t>
            </a:r>
            <a:r>
              <a:rPr lang="sr-Cyrl-CS"/>
              <a:t>се</a:t>
            </a:r>
            <a:r>
              <a:rPr lang="sr-Latn-BA"/>
              <a:t> </a:t>
            </a:r>
            <a:r>
              <a:rPr lang="sr-Cyrl-CS"/>
              <a:t>каже</a:t>
            </a:r>
            <a:r>
              <a:rPr lang="sr-Latn-BA"/>
              <a:t> </a:t>
            </a:r>
            <a:r>
              <a:rPr lang="sr-Cyrl-CS"/>
              <a:t>да</a:t>
            </a:r>
            <a:r>
              <a:rPr lang="sr-Latn-BA"/>
              <a:t> </a:t>
            </a:r>
            <a:r>
              <a:rPr lang="sr-Cyrl-CS"/>
              <a:t>је</a:t>
            </a:r>
            <a:r>
              <a:rPr lang="sr-Latn-BA"/>
              <a:t> </a:t>
            </a:r>
            <a:r>
              <a:rPr lang="sr-Cyrl-CS" b="1"/>
              <a:t>карактеристичан </a:t>
            </a:r>
            <a:r>
              <a:rPr lang="sr-Cyrl-CS"/>
              <a:t>објекат</a:t>
            </a:r>
            <a:r>
              <a:rPr lang="sr-Latn-BA"/>
              <a:t> </a:t>
            </a:r>
            <a:r>
              <a:rPr lang="sr-Cyrl-CS"/>
              <a:t>од</a:t>
            </a:r>
            <a:r>
              <a:rPr lang="sr-Latn-BA"/>
              <a:t> </a:t>
            </a:r>
            <a:r>
              <a:rPr lang="sr-Cyrl-CS"/>
              <a:t>објекта</a:t>
            </a:r>
            <a:r>
              <a:rPr lang="sr-Latn-BA"/>
              <a:t> </a:t>
            </a:r>
            <a:r>
              <a:rPr lang="sr-Cyrl-CS"/>
              <a:t>ОСОБА.</a:t>
            </a:r>
          </a:p>
          <a:p>
            <a:r>
              <a:rPr lang="sr-Cyrl-CS"/>
              <a:t>Нпр</a:t>
            </a:r>
            <a:r>
              <a:rPr lang="pl-PL"/>
              <a:t>. </a:t>
            </a:r>
            <a:r>
              <a:rPr lang="sr-Cyrl-CS"/>
              <a:t>ако</a:t>
            </a:r>
            <a:r>
              <a:rPr lang="pl-PL"/>
              <a:t> </a:t>
            </a:r>
            <a:r>
              <a:rPr lang="sr-Cyrl-CS"/>
              <a:t>ОСОБА</a:t>
            </a:r>
            <a:r>
              <a:rPr lang="pl-PL"/>
              <a:t> </a:t>
            </a:r>
            <a:r>
              <a:rPr lang="sr-Cyrl-CS"/>
              <a:t>зна</a:t>
            </a:r>
            <a:r>
              <a:rPr lang="pl-PL"/>
              <a:t> </a:t>
            </a:r>
            <a:r>
              <a:rPr lang="sr-Cyrl-CS"/>
              <a:t>више</a:t>
            </a:r>
            <a:r>
              <a:rPr lang="pl-PL"/>
              <a:t> </a:t>
            </a:r>
            <a:r>
              <a:rPr lang="sr-Cyrl-CS"/>
              <a:t>ЈЕЗИКА</a:t>
            </a:r>
            <a:r>
              <a:rPr lang="pl-PL"/>
              <a:t> </a:t>
            </a:r>
            <a:r>
              <a:rPr lang="sr-Cyrl-CS"/>
              <a:t>и</a:t>
            </a:r>
            <a:r>
              <a:rPr lang="pl-PL"/>
              <a:t> </a:t>
            </a:r>
            <a:r>
              <a:rPr lang="sr-Cyrl-CS"/>
              <a:t>један</a:t>
            </a:r>
            <a:r>
              <a:rPr lang="pl-PL"/>
              <a:t> </a:t>
            </a:r>
            <a:r>
              <a:rPr lang="sr-Cyrl-CS"/>
              <a:t>ЈЕЗИК</a:t>
            </a:r>
            <a:r>
              <a:rPr lang="pl-PL"/>
              <a:t> </a:t>
            </a:r>
            <a:r>
              <a:rPr lang="sr-Cyrl-CS"/>
              <a:t>познаје</a:t>
            </a:r>
            <a:r>
              <a:rPr lang="pl-PL"/>
              <a:t> </a:t>
            </a:r>
            <a:r>
              <a:rPr lang="sr-Cyrl-CS"/>
              <a:t>више</a:t>
            </a:r>
            <a:r>
              <a:rPr lang="pl-PL"/>
              <a:t> </a:t>
            </a:r>
            <a:r>
              <a:rPr lang="sr-Cyrl-CS"/>
              <a:t>ОСОБА</a:t>
            </a:r>
            <a:r>
              <a:rPr lang="pl-PL"/>
              <a:t>,</a:t>
            </a:r>
            <a:r>
              <a:rPr lang="sr-Cyrl-CS"/>
              <a:t> тада</a:t>
            </a:r>
            <a:r>
              <a:rPr lang="vi-VN"/>
              <a:t> </a:t>
            </a:r>
            <a:r>
              <a:rPr lang="sr-Cyrl-CS"/>
              <a:t>је</a:t>
            </a:r>
            <a:r>
              <a:rPr lang="vi-VN"/>
              <a:t> </a:t>
            </a:r>
            <a:r>
              <a:rPr lang="sr-Cyrl-CS"/>
              <a:t>САРТИФИКАТ</a:t>
            </a:r>
            <a:r>
              <a:rPr lang="vi-VN"/>
              <a:t> </a:t>
            </a:r>
            <a:r>
              <a:rPr lang="sr-Cyrl-CS"/>
              <a:t>асоцијативни</a:t>
            </a:r>
            <a:r>
              <a:rPr lang="vi-VN"/>
              <a:t> </a:t>
            </a:r>
            <a:r>
              <a:rPr lang="sr-Cyrl-CS"/>
              <a:t>објекат</a:t>
            </a:r>
            <a:r>
              <a:rPr lang="vi-VN"/>
              <a:t> </a:t>
            </a:r>
            <a:r>
              <a:rPr lang="sr-Cyrl-CS"/>
              <a:t>који</a:t>
            </a:r>
            <a:r>
              <a:rPr lang="vi-VN"/>
              <a:t> </a:t>
            </a:r>
            <a:r>
              <a:rPr lang="sr-Cyrl-CS"/>
              <a:t>описује</a:t>
            </a:r>
            <a:r>
              <a:rPr lang="vi-VN"/>
              <a:t> </a:t>
            </a:r>
            <a:r>
              <a:rPr lang="sr-Cyrl-CS"/>
              <a:t>везу</a:t>
            </a:r>
            <a:r>
              <a:rPr lang="vi-VN"/>
              <a:t> </a:t>
            </a:r>
            <a:r>
              <a:rPr lang="sr-Cyrl-CS"/>
              <a:t>између</a:t>
            </a:r>
            <a:r>
              <a:rPr lang="vi-VN"/>
              <a:t> </a:t>
            </a:r>
            <a:r>
              <a:rPr lang="sr-Cyrl-CS"/>
              <a:t>објеката</a:t>
            </a:r>
            <a:r>
              <a:rPr lang="vi-VN"/>
              <a:t> </a:t>
            </a:r>
            <a:r>
              <a:rPr lang="sr-Cyrl-CS"/>
              <a:t>ОСОБА</a:t>
            </a:r>
            <a:r>
              <a:rPr lang="vi-VN"/>
              <a:t> </a:t>
            </a:r>
            <a:r>
              <a:rPr lang="sr-Cyrl-CS"/>
              <a:t>и</a:t>
            </a:r>
            <a:r>
              <a:rPr lang="vi-VN"/>
              <a:t> </a:t>
            </a:r>
            <a:r>
              <a:rPr lang="sr-Cyrl-CS"/>
              <a:t>ЈЕЗИК</a:t>
            </a:r>
            <a:r>
              <a:rPr lang="vi-VN"/>
              <a:t>. </a:t>
            </a:r>
            <a:r>
              <a:rPr lang="sr-Cyrl-CS"/>
              <a:t>Дакле</a:t>
            </a:r>
            <a:r>
              <a:rPr lang="vi-VN"/>
              <a:t>,</a:t>
            </a:r>
            <a:r>
              <a:rPr lang="sr-Cyrl-CS"/>
              <a:t> </a:t>
            </a:r>
            <a:r>
              <a:rPr lang="sr-Cyrl-CS" b="1"/>
              <a:t>асоцијативни</a:t>
            </a:r>
            <a:r>
              <a:rPr lang="sr-Latn-BA"/>
              <a:t> </a:t>
            </a:r>
            <a:r>
              <a:rPr lang="sr-Cyrl-CS"/>
              <a:t>објекти</a:t>
            </a:r>
            <a:r>
              <a:rPr lang="sr-Latn-BA"/>
              <a:t> </a:t>
            </a:r>
            <a:r>
              <a:rPr lang="sr-Cyrl-CS"/>
              <a:t>носе</a:t>
            </a:r>
            <a:r>
              <a:rPr lang="sr-Latn-BA"/>
              <a:t> </a:t>
            </a:r>
            <a:r>
              <a:rPr lang="sr-Cyrl-CS"/>
              <a:t>информацију</a:t>
            </a:r>
            <a:r>
              <a:rPr lang="sr-Latn-BA"/>
              <a:t> </a:t>
            </a:r>
            <a:r>
              <a:rPr lang="sr-Cyrl-CS"/>
              <a:t>о</a:t>
            </a:r>
            <a:r>
              <a:rPr lang="sr-Latn-BA"/>
              <a:t> </a:t>
            </a:r>
            <a:r>
              <a:rPr lang="sr-Cyrl-CS"/>
              <a:t>релационој</a:t>
            </a:r>
            <a:r>
              <a:rPr lang="sr-Latn-BA"/>
              <a:t> </a:t>
            </a:r>
            <a:r>
              <a:rPr lang="sr-Cyrl-CS"/>
              <a:t>вези</a:t>
            </a:r>
            <a:r>
              <a:rPr lang="sr-Latn-BA"/>
              <a:t>.</a:t>
            </a:r>
            <a:endParaRPr lang="sr-Cyrl-CS"/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6320738A-C73F-42C1-B6E7-CA84FD352D71}" type="slidenum">
              <a:rPr lang="en-US" sz="1200">
                <a:latin typeface="+mn-lt"/>
              </a:rPr>
              <a:pPr algn="r">
                <a:defRPr/>
              </a:pPr>
              <a:t>14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itle 4"/>
          <p:cNvSpPr>
            <a:spLocks noGrp="1"/>
          </p:cNvSpPr>
          <p:nvPr>
            <p:ph type="title" idx="4294967295"/>
          </p:nvPr>
        </p:nvSpPr>
        <p:spPr>
          <a:xfrm>
            <a:off x="1457325" y="369888"/>
            <a:ext cx="6845300" cy="1012825"/>
          </a:xfrm>
        </p:spPr>
        <p:txBody>
          <a:bodyPr/>
          <a:lstStyle/>
          <a:p>
            <a:pPr algn="ctr"/>
            <a:r>
              <a:rPr lang="sr-Cyrl-CS"/>
              <a:t>Атрибути</a:t>
            </a:r>
          </a:p>
        </p:txBody>
      </p:sp>
      <p:sp>
        <p:nvSpPr>
          <p:cNvPr id="130051" name="Content Placeholder 2"/>
          <p:cNvSpPr>
            <a:spLocks noGrp="1"/>
          </p:cNvSpPr>
          <p:nvPr>
            <p:ph idx="4294967295"/>
          </p:nvPr>
        </p:nvSpPr>
        <p:spPr>
          <a:xfrm>
            <a:off x="901700" y="1831975"/>
            <a:ext cx="7400925" cy="4187825"/>
          </a:xfrm>
        </p:spPr>
        <p:txBody>
          <a:bodyPr/>
          <a:lstStyle/>
          <a:p>
            <a:pPr>
              <a:buFontTx/>
              <a:buNone/>
            </a:pPr>
            <a:r>
              <a:rPr lang="sr-Cyrl-CS" sz="2400"/>
              <a:t>	Објекти</a:t>
            </a:r>
            <a:r>
              <a:rPr lang="sr-Latn-BA" sz="2400"/>
              <a:t> </a:t>
            </a:r>
            <a:r>
              <a:rPr lang="sr-Cyrl-CS" sz="2400"/>
              <a:t>у</a:t>
            </a:r>
            <a:r>
              <a:rPr lang="sr-Latn-BA" sz="2400"/>
              <a:t> </a:t>
            </a:r>
            <a:r>
              <a:rPr lang="sr-Cyrl-CS" sz="2400"/>
              <a:t>систему</a:t>
            </a:r>
            <a:r>
              <a:rPr lang="sr-Latn-BA" sz="2400"/>
              <a:t> </a:t>
            </a:r>
            <a:r>
              <a:rPr lang="sr-Cyrl-CS" sz="2400"/>
              <a:t>се</a:t>
            </a:r>
            <a:r>
              <a:rPr lang="sr-Latn-BA" sz="2400"/>
              <a:t> </a:t>
            </a:r>
            <a:r>
              <a:rPr lang="sr-Cyrl-CS" sz="2400"/>
              <a:t>описују</a:t>
            </a:r>
            <a:r>
              <a:rPr lang="sr-Latn-BA" sz="2400"/>
              <a:t> </a:t>
            </a:r>
            <a:r>
              <a:rPr lang="sr-Cyrl-CS" sz="2400"/>
              <a:t>преко</a:t>
            </a:r>
            <a:r>
              <a:rPr lang="sr-Latn-BA" sz="2400"/>
              <a:t> </a:t>
            </a:r>
            <a:r>
              <a:rPr lang="sr-Cyrl-CS" sz="2400"/>
              <a:t>својих</a:t>
            </a:r>
            <a:r>
              <a:rPr lang="sr-Latn-BA" sz="2400"/>
              <a:t> </a:t>
            </a:r>
            <a:r>
              <a:rPr lang="sr-Cyrl-CS" sz="2400"/>
              <a:t>својстава</a:t>
            </a:r>
            <a:r>
              <a:rPr lang="sr-Latn-BA" sz="2400"/>
              <a:t>, </a:t>
            </a:r>
            <a:r>
              <a:rPr lang="sr-Cyrl-CS" sz="2400"/>
              <a:t>односно</a:t>
            </a:r>
            <a:r>
              <a:rPr lang="sr-Latn-BA" sz="2400"/>
              <a:t> </a:t>
            </a:r>
            <a:r>
              <a:rPr lang="sr-Cyrl-CS" sz="2400"/>
              <a:t>атрибута</a:t>
            </a:r>
            <a:r>
              <a:rPr lang="sr-Latn-BA" sz="2400"/>
              <a:t>. </a:t>
            </a:r>
            <a:r>
              <a:rPr lang="sr-Cyrl-CS" sz="2400"/>
              <a:t>На</a:t>
            </a:r>
            <a:r>
              <a:rPr lang="sr-Latn-BA" sz="2400"/>
              <a:t> </a:t>
            </a:r>
            <a:r>
              <a:rPr lang="sr-Cyrl-CS" sz="2400"/>
              <a:t>пример</a:t>
            </a:r>
            <a:r>
              <a:rPr lang="sr-Latn-BA" sz="2400"/>
              <a:t> </a:t>
            </a:r>
            <a:r>
              <a:rPr lang="sr-Cyrl-CS" sz="2400"/>
              <a:t>атрибути</a:t>
            </a:r>
            <a:r>
              <a:rPr lang="sr-Latn-BA" sz="2400"/>
              <a:t> </a:t>
            </a:r>
            <a:r>
              <a:rPr lang="sr-Cyrl-CS" sz="2400"/>
              <a:t>објеката</a:t>
            </a:r>
            <a:r>
              <a:rPr lang="sr-Latn-BA" sz="2400"/>
              <a:t> </a:t>
            </a:r>
            <a:r>
              <a:rPr lang="sr-Cyrl-CS" sz="2400"/>
              <a:t>РАДНИК</a:t>
            </a:r>
            <a:r>
              <a:rPr lang="sr-Latn-BA" sz="2400"/>
              <a:t> </a:t>
            </a:r>
            <a:r>
              <a:rPr lang="sr-Cyrl-CS" sz="2400"/>
              <a:t>су</a:t>
            </a:r>
            <a:r>
              <a:rPr lang="sr-Latn-BA" sz="2400"/>
              <a:t> </a:t>
            </a:r>
            <a:r>
              <a:rPr lang="sr-Cyrl-CS" sz="2400"/>
              <a:t>МАТИЧНИ</a:t>
            </a:r>
            <a:r>
              <a:rPr lang="sr-Latn-BA" sz="2400"/>
              <a:t> </a:t>
            </a:r>
            <a:r>
              <a:rPr lang="sr-Cyrl-CS" sz="2400"/>
              <a:t>ЛИЧНИ</a:t>
            </a:r>
            <a:r>
              <a:rPr lang="sr-Latn-BA" sz="2400"/>
              <a:t> </a:t>
            </a:r>
            <a:r>
              <a:rPr lang="sr-Cyrl-CS" sz="2400"/>
              <a:t>БРОЈ</a:t>
            </a:r>
            <a:r>
              <a:rPr lang="sr-Latn-BA" sz="2400"/>
              <a:t> (</a:t>
            </a:r>
            <a:r>
              <a:rPr lang="sr-Cyrl-CS" sz="2400"/>
              <a:t>МЛБ</a:t>
            </a:r>
            <a:r>
              <a:rPr lang="sr-Latn-BA" sz="2400"/>
              <a:t>), </a:t>
            </a:r>
            <a:r>
              <a:rPr lang="sr-Cyrl-CS" sz="2400"/>
              <a:t>ИМЕ</a:t>
            </a:r>
            <a:r>
              <a:rPr lang="sr-Latn-BA" sz="2400"/>
              <a:t>, </a:t>
            </a:r>
            <a:r>
              <a:rPr lang="sr-Cyrl-CS" sz="2400"/>
              <a:t>СТАРОСТ</a:t>
            </a:r>
            <a:r>
              <a:rPr lang="sr-Latn-BA" sz="2400"/>
              <a:t>. </a:t>
            </a:r>
            <a:r>
              <a:rPr lang="sr-Cyrl-CS" sz="2400"/>
              <a:t>Сваки</a:t>
            </a:r>
            <a:r>
              <a:rPr lang="sr-Latn-BA" sz="2400"/>
              <a:t> </a:t>
            </a:r>
            <a:r>
              <a:rPr lang="sr-Cyrl-CS" sz="2400"/>
              <a:t>атрибут</a:t>
            </a:r>
            <a:r>
              <a:rPr lang="sr-Latn-BA" sz="2400"/>
              <a:t> </a:t>
            </a:r>
            <a:r>
              <a:rPr lang="sr-Cyrl-CS" sz="2400"/>
              <a:t>у</a:t>
            </a:r>
            <a:r>
              <a:rPr lang="sr-Latn-BA" sz="2400"/>
              <a:t> </a:t>
            </a:r>
            <a:r>
              <a:rPr lang="sr-Cyrl-CS" sz="2400"/>
              <a:t>једном</a:t>
            </a:r>
            <a:r>
              <a:rPr lang="sr-Latn-BA" sz="2400"/>
              <a:t> </a:t>
            </a:r>
            <a:r>
              <a:rPr lang="sr-Cyrl-CS" sz="2400"/>
              <a:t>тренутку</a:t>
            </a:r>
            <a:r>
              <a:rPr lang="sr-Latn-BA" sz="2400"/>
              <a:t> </a:t>
            </a:r>
            <a:r>
              <a:rPr lang="sr-Cyrl-CS" sz="2400"/>
              <a:t>времена</a:t>
            </a:r>
            <a:r>
              <a:rPr lang="sr-Latn-BA" sz="2400"/>
              <a:t> </a:t>
            </a:r>
            <a:r>
              <a:rPr lang="sr-Cyrl-CS" sz="2400"/>
              <a:t>има</a:t>
            </a:r>
            <a:r>
              <a:rPr lang="sr-Latn-BA" sz="2400"/>
              <a:t> </a:t>
            </a:r>
            <a:r>
              <a:rPr lang="sr-Cyrl-CS" sz="2400"/>
              <a:t>неку</a:t>
            </a:r>
            <a:r>
              <a:rPr lang="sr-Latn-BA" sz="2400"/>
              <a:t> </a:t>
            </a:r>
            <a:r>
              <a:rPr lang="sr-Cyrl-CS" sz="2400"/>
              <a:t>вредност</a:t>
            </a:r>
            <a:r>
              <a:rPr lang="sr-Latn-BA" sz="2400"/>
              <a:t>. </a:t>
            </a:r>
            <a:r>
              <a:rPr lang="sr-Cyrl-CS" sz="2400"/>
              <a:t>Атрибути</a:t>
            </a:r>
            <a:r>
              <a:rPr lang="sr-Latn-BA" sz="2400"/>
              <a:t> </a:t>
            </a:r>
            <a:r>
              <a:rPr lang="sr-Cyrl-CS" sz="2400"/>
              <a:t>узимају</a:t>
            </a:r>
            <a:r>
              <a:rPr lang="sr-Latn-BA" sz="2400"/>
              <a:t> </a:t>
            </a:r>
            <a:r>
              <a:rPr lang="sr-Cyrl-CS" sz="2400"/>
              <a:t>вредност</a:t>
            </a:r>
            <a:r>
              <a:rPr lang="sr-Latn-BA" sz="2400"/>
              <a:t> </a:t>
            </a:r>
            <a:r>
              <a:rPr lang="sr-Cyrl-CS" sz="2400"/>
              <a:t>из</a:t>
            </a:r>
            <a:r>
              <a:rPr lang="sr-Latn-BA" sz="2400"/>
              <a:t> </a:t>
            </a:r>
            <a:r>
              <a:rPr lang="sr-Cyrl-CS" sz="2400"/>
              <a:t>скупа</a:t>
            </a:r>
            <a:r>
              <a:rPr lang="sr-Latn-BA" sz="2400"/>
              <a:t> </a:t>
            </a:r>
            <a:r>
              <a:rPr lang="sr-Cyrl-CS" sz="2400"/>
              <a:t>могућих</a:t>
            </a:r>
            <a:r>
              <a:rPr lang="sr-Latn-BA" sz="2400"/>
              <a:t> </a:t>
            </a:r>
            <a:r>
              <a:rPr lang="sr-Cyrl-CS" sz="2400"/>
              <a:t>вредности</a:t>
            </a:r>
            <a:r>
              <a:rPr lang="sr-Latn-BA" sz="2400"/>
              <a:t>. </a:t>
            </a:r>
            <a:r>
              <a:rPr lang="sr-Cyrl-CS" sz="2400"/>
              <a:t>Ови</a:t>
            </a:r>
            <a:r>
              <a:rPr lang="sr-Latn-BA" sz="2400"/>
              <a:t> </a:t>
            </a:r>
            <a:r>
              <a:rPr lang="sr-Cyrl-CS" sz="2400"/>
              <a:t>скупови</a:t>
            </a:r>
            <a:r>
              <a:rPr lang="sr-Latn-BA" sz="2400"/>
              <a:t> </a:t>
            </a:r>
            <a:r>
              <a:rPr lang="sr-Cyrl-CS" sz="2400"/>
              <a:t>се</a:t>
            </a:r>
            <a:r>
              <a:rPr lang="sr-Latn-BA" sz="2400"/>
              <a:t> </a:t>
            </a:r>
            <a:r>
              <a:rPr lang="sr-Cyrl-CS" sz="2400"/>
              <a:t>називају</a:t>
            </a:r>
            <a:r>
              <a:rPr lang="sr-Latn-BA" sz="2400"/>
              <a:t> </a:t>
            </a:r>
            <a:r>
              <a:rPr lang="sr-Cyrl-CS" sz="2400"/>
              <a:t>доменима</a:t>
            </a:r>
            <a:r>
              <a:rPr lang="sr-Latn-BA" sz="2400"/>
              <a:t>. </a:t>
            </a:r>
            <a:endParaRPr lang="sr-Cyrl-CS" sz="2400"/>
          </a:p>
          <a:p>
            <a:r>
              <a:rPr lang="sr-Cyrl-CS" sz="2400" b="1"/>
              <a:t>Атрибути</a:t>
            </a:r>
            <a:r>
              <a:rPr lang="it-IT" sz="2400" b="1"/>
              <a:t> </a:t>
            </a:r>
            <a:r>
              <a:rPr lang="sr-Cyrl-CS" sz="2400"/>
              <a:t>су</a:t>
            </a:r>
            <a:r>
              <a:rPr lang="it-IT" sz="2400"/>
              <a:t> </a:t>
            </a:r>
            <a:r>
              <a:rPr lang="sr-Cyrl-CS" sz="2400"/>
              <a:t>карактеристике</a:t>
            </a:r>
            <a:r>
              <a:rPr lang="it-IT" sz="2400"/>
              <a:t> </a:t>
            </a:r>
            <a:r>
              <a:rPr lang="sr-Cyrl-CS" sz="2400"/>
              <a:t>или</a:t>
            </a:r>
            <a:r>
              <a:rPr lang="it-IT" sz="2400"/>
              <a:t> </a:t>
            </a:r>
            <a:r>
              <a:rPr lang="sr-Cyrl-CS" sz="2400"/>
              <a:t>особине исказане</a:t>
            </a:r>
            <a:r>
              <a:rPr lang="pl-PL" sz="2400"/>
              <a:t> </a:t>
            </a:r>
            <a:r>
              <a:rPr lang="sr-Cyrl-CS" sz="2400"/>
              <a:t>као</a:t>
            </a:r>
            <a:r>
              <a:rPr lang="pl-PL" sz="2400"/>
              <a:t> </a:t>
            </a:r>
            <a:r>
              <a:rPr lang="sr-Cyrl-CS" sz="2400"/>
              <a:t>једна</a:t>
            </a:r>
            <a:r>
              <a:rPr lang="pl-PL" sz="2400"/>
              <a:t> </a:t>
            </a:r>
            <a:r>
              <a:rPr lang="sr-Cyrl-CS" sz="2400"/>
              <a:t>или</a:t>
            </a:r>
            <a:r>
              <a:rPr lang="pl-PL" sz="2400"/>
              <a:t> </a:t>
            </a:r>
            <a:r>
              <a:rPr lang="sr-Cyrl-CS" sz="2400"/>
              <a:t>више</a:t>
            </a:r>
            <a:r>
              <a:rPr lang="pl-PL" sz="2400"/>
              <a:t> </a:t>
            </a:r>
            <a:r>
              <a:rPr lang="sr-Cyrl-CS" sz="2400"/>
              <a:t>вредности</a:t>
            </a:r>
            <a:r>
              <a:rPr lang="pl-PL" sz="2400"/>
              <a:t> </a:t>
            </a:r>
            <a:r>
              <a:rPr lang="sr-Cyrl-CS" sz="2400"/>
              <a:t>које описују</a:t>
            </a:r>
            <a:r>
              <a:rPr lang="sr-Latn-BA" sz="2400"/>
              <a:t> </a:t>
            </a:r>
            <a:r>
              <a:rPr lang="sr-Cyrl-CS" sz="2400"/>
              <a:t>објекат</a:t>
            </a:r>
            <a:r>
              <a:rPr lang="sr-Latn-BA" sz="2400"/>
              <a:t>. </a:t>
            </a:r>
            <a:r>
              <a:rPr lang="sr-Cyrl-CS" sz="2400"/>
              <a:t>Сваки</a:t>
            </a:r>
            <a:r>
              <a:rPr lang="sr-Latn-BA" sz="2400"/>
              <a:t> </a:t>
            </a:r>
            <a:r>
              <a:rPr lang="sr-Cyrl-CS" sz="2400"/>
              <a:t>атрибут</a:t>
            </a:r>
            <a:r>
              <a:rPr lang="sr-Latn-BA" sz="2400"/>
              <a:t> </a:t>
            </a:r>
            <a:r>
              <a:rPr lang="sr-Cyrl-CS" sz="2400"/>
              <a:t>има</a:t>
            </a:r>
            <a:r>
              <a:rPr lang="sr-Latn-BA" sz="2400"/>
              <a:t> </a:t>
            </a:r>
            <a:r>
              <a:rPr lang="sr-Cyrl-CS" sz="2400"/>
              <a:t>своје име</a:t>
            </a:r>
            <a:r>
              <a:rPr lang="sr-Latn-BA" sz="2400"/>
              <a:t>.</a:t>
            </a:r>
            <a:endParaRPr lang="sr-Cyrl-CS" sz="2400"/>
          </a:p>
          <a:p>
            <a:endParaRPr lang="sr-Cyrl-CS" sz="240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A6494B99-5F2A-4B26-86E4-C03CC6478B4F}" type="slidenum">
              <a:rPr lang="en-US" sz="1200">
                <a:latin typeface="+mn-lt"/>
              </a:rPr>
              <a:pPr algn="r">
                <a:defRPr/>
              </a:pPr>
              <a:t>15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Title 4"/>
          <p:cNvSpPr>
            <a:spLocks noGrp="1"/>
          </p:cNvSpPr>
          <p:nvPr>
            <p:ph type="title" idx="4294967295"/>
          </p:nvPr>
        </p:nvSpPr>
        <p:spPr>
          <a:xfrm>
            <a:off x="1809750" y="369888"/>
            <a:ext cx="6492875" cy="1012825"/>
          </a:xfrm>
        </p:spPr>
        <p:txBody>
          <a:bodyPr/>
          <a:lstStyle/>
          <a:p>
            <a:pPr algn="ctr"/>
            <a:r>
              <a:rPr lang="sr-Cyrl-CS"/>
              <a:t>Кључеви</a:t>
            </a:r>
          </a:p>
        </p:txBody>
      </p:sp>
      <p:sp>
        <p:nvSpPr>
          <p:cNvPr id="132099" name="Content Placeholder 2"/>
          <p:cNvSpPr>
            <a:spLocks noGrp="1"/>
          </p:cNvSpPr>
          <p:nvPr>
            <p:ph idx="4294967295"/>
          </p:nvPr>
        </p:nvSpPr>
        <p:spPr>
          <a:xfrm>
            <a:off x="395288" y="1830388"/>
            <a:ext cx="8208962" cy="4186237"/>
          </a:xfrm>
        </p:spPr>
        <p:txBody>
          <a:bodyPr/>
          <a:lstStyle/>
          <a:p>
            <a:r>
              <a:rPr lang="sr-Cyrl-CS" sz="2000" b="1"/>
              <a:t>Кандидат</a:t>
            </a:r>
            <a:r>
              <a:rPr lang="sr-Latn-BA" sz="2000" b="1"/>
              <a:t> </a:t>
            </a:r>
            <a:r>
              <a:rPr lang="sr-Cyrl-CS" sz="2000" b="1"/>
              <a:t>за</a:t>
            </a:r>
            <a:r>
              <a:rPr lang="sr-Latn-BA" sz="2000" b="1"/>
              <a:t> </a:t>
            </a:r>
            <a:r>
              <a:rPr lang="sr-Cyrl-CS" sz="2000" b="1"/>
              <a:t>кључ</a:t>
            </a:r>
            <a:r>
              <a:rPr lang="sr-Latn-BA" sz="2000" b="1"/>
              <a:t> </a:t>
            </a:r>
            <a:r>
              <a:rPr lang="sr-Cyrl-CS" sz="2000"/>
              <a:t>је</a:t>
            </a:r>
            <a:r>
              <a:rPr lang="sr-Latn-BA" sz="2000"/>
              <a:t> </a:t>
            </a:r>
            <a:r>
              <a:rPr lang="sr-Cyrl-CS" sz="2000"/>
              <a:t>атрибут</a:t>
            </a:r>
            <a:r>
              <a:rPr lang="sr-Latn-BA" sz="2000"/>
              <a:t>, </a:t>
            </a:r>
            <a:r>
              <a:rPr lang="sr-Cyrl-CS" sz="2000"/>
              <a:t>или</a:t>
            </a:r>
            <a:r>
              <a:rPr lang="sr-Latn-BA" sz="2000"/>
              <a:t> </a:t>
            </a:r>
            <a:r>
              <a:rPr lang="sr-Cyrl-CS" sz="2000"/>
              <a:t>скуп</a:t>
            </a:r>
            <a:r>
              <a:rPr lang="sr-Latn-BA" sz="2000"/>
              <a:t> </a:t>
            </a:r>
            <a:r>
              <a:rPr lang="sr-Cyrl-CS" sz="2000"/>
              <a:t>атрибута</a:t>
            </a:r>
            <a:r>
              <a:rPr lang="sr-Latn-BA" sz="2000"/>
              <a:t>, </a:t>
            </a:r>
            <a:r>
              <a:rPr lang="sr-Cyrl-CS" sz="2000"/>
              <a:t>чије</a:t>
            </a:r>
            <a:r>
              <a:rPr lang="sr-Latn-BA" sz="2000"/>
              <a:t> </a:t>
            </a:r>
            <a:r>
              <a:rPr lang="sr-Cyrl-CS" sz="2000"/>
              <a:t>вредности</a:t>
            </a:r>
            <a:r>
              <a:rPr lang="sr-Latn-BA" sz="2000"/>
              <a:t> </a:t>
            </a:r>
            <a:r>
              <a:rPr lang="sr-Cyrl-CS" sz="2000"/>
              <a:t>једнозначно</a:t>
            </a:r>
            <a:r>
              <a:rPr lang="sr-Latn-BA" sz="2000"/>
              <a:t> </a:t>
            </a:r>
            <a:r>
              <a:rPr lang="sr-Cyrl-CS" sz="2000"/>
              <a:t>одређују</a:t>
            </a:r>
            <a:r>
              <a:rPr lang="sr-Latn-BA" sz="2000"/>
              <a:t> </a:t>
            </a:r>
            <a:r>
              <a:rPr lang="sr-Cyrl-CS" sz="2000"/>
              <a:t>примерак објекта</a:t>
            </a:r>
            <a:r>
              <a:rPr lang="sr-Latn-BA" sz="2000"/>
              <a:t> </a:t>
            </a:r>
            <a:r>
              <a:rPr lang="sr-Cyrl-CS" sz="2000"/>
              <a:t>задатог</a:t>
            </a:r>
            <a:r>
              <a:rPr lang="sr-Latn-BA" sz="2000"/>
              <a:t> </a:t>
            </a:r>
            <a:r>
              <a:rPr lang="sr-Cyrl-CS" sz="2000"/>
              <a:t>типа</a:t>
            </a:r>
            <a:r>
              <a:rPr lang="sr-Latn-BA" sz="2000"/>
              <a:t>. </a:t>
            </a:r>
            <a:r>
              <a:rPr lang="sr-Cyrl-CS" sz="2000"/>
              <a:t>Дакле</a:t>
            </a:r>
            <a:r>
              <a:rPr lang="sr-Latn-BA" sz="2000"/>
              <a:t>, </a:t>
            </a:r>
            <a:r>
              <a:rPr lang="sr-Cyrl-CS" sz="2000"/>
              <a:t>не</a:t>
            </a:r>
            <a:r>
              <a:rPr lang="sr-Latn-BA" sz="2000"/>
              <a:t> </a:t>
            </a:r>
            <a:r>
              <a:rPr lang="sr-Cyrl-CS" sz="2000"/>
              <a:t>могу</a:t>
            </a:r>
            <a:r>
              <a:rPr lang="sr-Latn-BA" sz="2000"/>
              <a:t> </a:t>
            </a:r>
            <a:r>
              <a:rPr lang="sr-Cyrl-CS" sz="2000"/>
              <a:t>постојати</a:t>
            </a:r>
            <a:r>
              <a:rPr lang="sr-Latn-BA" sz="2000"/>
              <a:t> </a:t>
            </a:r>
            <a:r>
              <a:rPr lang="sr-Cyrl-CS" sz="2000"/>
              <a:t>два</a:t>
            </a:r>
            <a:r>
              <a:rPr lang="sr-Latn-BA" sz="2000"/>
              <a:t> </a:t>
            </a:r>
            <a:r>
              <a:rPr lang="sr-Cyrl-CS" sz="2000"/>
              <a:t>различита</a:t>
            </a:r>
            <a:r>
              <a:rPr lang="sr-Latn-BA" sz="2000"/>
              <a:t> </a:t>
            </a:r>
            <a:r>
              <a:rPr lang="sr-Cyrl-CS" sz="2000"/>
              <a:t>примерка</a:t>
            </a:r>
            <a:r>
              <a:rPr lang="sr-Latn-BA" sz="2000"/>
              <a:t> </a:t>
            </a:r>
            <a:r>
              <a:rPr lang="sr-Cyrl-CS" sz="2000"/>
              <a:t>објекта</a:t>
            </a:r>
            <a:r>
              <a:rPr lang="sr-Latn-BA" sz="2000"/>
              <a:t> </a:t>
            </a:r>
            <a:r>
              <a:rPr lang="sr-Cyrl-CS" sz="2000"/>
              <a:t>истог</a:t>
            </a:r>
            <a:r>
              <a:rPr lang="sr-Latn-BA" sz="2000"/>
              <a:t> </a:t>
            </a:r>
            <a:r>
              <a:rPr lang="sr-Cyrl-CS" sz="2000"/>
              <a:t>типа</a:t>
            </a:r>
            <a:r>
              <a:rPr lang="sr-Latn-BA" sz="2000"/>
              <a:t> </a:t>
            </a:r>
            <a:r>
              <a:rPr lang="sr-Cyrl-CS" sz="2000"/>
              <a:t>са</a:t>
            </a:r>
            <a:r>
              <a:rPr lang="sr-Latn-BA" sz="2000"/>
              <a:t> </a:t>
            </a:r>
            <a:r>
              <a:rPr lang="sr-Cyrl-CS" sz="2000"/>
              <a:t>истим вредностима</a:t>
            </a:r>
            <a:r>
              <a:rPr lang="sr-Latn-BA" sz="2000"/>
              <a:t> </a:t>
            </a:r>
            <a:r>
              <a:rPr lang="sr-Cyrl-CS" sz="2000"/>
              <a:t>кандидата</a:t>
            </a:r>
            <a:r>
              <a:rPr lang="sr-Latn-BA" sz="2000"/>
              <a:t> </a:t>
            </a:r>
            <a:r>
              <a:rPr lang="sr-Cyrl-CS" sz="2000"/>
              <a:t>за</a:t>
            </a:r>
            <a:r>
              <a:rPr lang="sr-Latn-BA" sz="2000"/>
              <a:t> </a:t>
            </a:r>
            <a:r>
              <a:rPr lang="sr-Cyrl-CS" sz="2000"/>
              <a:t>кључ</a:t>
            </a:r>
            <a:r>
              <a:rPr lang="sr-Latn-BA" sz="2000"/>
              <a:t>. (</a:t>
            </a:r>
            <a:r>
              <a:rPr lang="sr-Cyrl-CS" sz="2000"/>
              <a:t>На</a:t>
            </a:r>
            <a:r>
              <a:rPr lang="sr-Latn-BA" sz="2000"/>
              <a:t> </a:t>
            </a:r>
            <a:r>
              <a:rPr lang="sr-Cyrl-CS" sz="2000"/>
              <a:t>пример</a:t>
            </a:r>
            <a:r>
              <a:rPr lang="sr-Latn-BA" sz="2000"/>
              <a:t> </a:t>
            </a:r>
            <a:r>
              <a:rPr lang="sr-Cyrl-CS" sz="2000"/>
              <a:t>за</a:t>
            </a:r>
            <a:r>
              <a:rPr lang="sr-Latn-BA" sz="2000"/>
              <a:t> </a:t>
            </a:r>
            <a:r>
              <a:rPr lang="sr-Cyrl-CS" sz="2000"/>
              <a:t>тип</a:t>
            </a:r>
            <a:r>
              <a:rPr lang="sr-Latn-BA" sz="2000"/>
              <a:t> </a:t>
            </a:r>
            <a:r>
              <a:rPr lang="sr-Cyrl-CS" sz="2000"/>
              <a:t>објекта</a:t>
            </a:r>
            <a:r>
              <a:rPr lang="sr-Latn-BA" sz="2000"/>
              <a:t> </a:t>
            </a:r>
            <a:r>
              <a:rPr lang="sr-Cyrl-CS" sz="2000" i="1"/>
              <a:t>АУТО</a:t>
            </a:r>
            <a:r>
              <a:rPr lang="sr-Latn-BA" sz="2000" i="1"/>
              <a:t>, </a:t>
            </a:r>
            <a:r>
              <a:rPr lang="sr-Cyrl-CS" sz="2000" i="1"/>
              <a:t>кандидат</a:t>
            </a:r>
            <a:r>
              <a:rPr lang="sr-Latn-BA" sz="2000" i="1"/>
              <a:t> </a:t>
            </a:r>
            <a:r>
              <a:rPr lang="sr-Cyrl-CS" sz="2000" i="1"/>
              <a:t>за</a:t>
            </a:r>
            <a:r>
              <a:rPr lang="sr-Latn-BA" sz="2000" i="1"/>
              <a:t> </a:t>
            </a:r>
            <a:r>
              <a:rPr lang="sr-Cyrl-CS" sz="2000" i="1"/>
              <a:t>кључ</a:t>
            </a:r>
            <a:r>
              <a:rPr lang="sr-Latn-BA" sz="2000" i="1"/>
              <a:t> </a:t>
            </a:r>
            <a:r>
              <a:rPr lang="sr-Cyrl-CS" sz="2000" i="1"/>
              <a:t>је</a:t>
            </a:r>
            <a:r>
              <a:rPr lang="sr-Latn-BA" sz="2000" i="1"/>
              <a:t> </a:t>
            </a:r>
            <a:r>
              <a:rPr lang="sr-Cyrl-CS" sz="2000" i="1"/>
              <a:t>атрибут РЕГ</a:t>
            </a:r>
            <a:r>
              <a:rPr lang="sr-Latn-BA" sz="2000" i="1"/>
              <a:t> </a:t>
            </a:r>
            <a:r>
              <a:rPr lang="sr-Cyrl-CS" sz="2000" i="1"/>
              <a:t>БРОЈ</a:t>
            </a:r>
            <a:r>
              <a:rPr lang="sr-Latn-BA" sz="2000" i="1"/>
              <a:t>). </a:t>
            </a:r>
            <a:r>
              <a:rPr lang="sr-Cyrl-CS" sz="2000" i="1"/>
              <a:t>Уколико</a:t>
            </a:r>
            <a:r>
              <a:rPr lang="sr-Latn-BA" sz="2000" i="1"/>
              <a:t> </a:t>
            </a:r>
            <a:r>
              <a:rPr lang="sr-Cyrl-CS" sz="2000" i="1"/>
              <a:t>један</a:t>
            </a:r>
            <a:r>
              <a:rPr lang="sr-Latn-BA" sz="2000" i="1"/>
              <a:t> </a:t>
            </a:r>
            <a:r>
              <a:rPr lang="sr-Cyrl-CS" sz="2000" i="1"/>
              <a:t>тип</a:t>
            </a:r>
            <a:r>
              <a:rPr lang="sr-Latn-BA" sz="2000" i="1"/>
              <a:t> </a:t>
            </a:r>
            <a:r>
              <a:rPr lang="sr-Cyrl-CS" sz="2000" i="1"/>
              <a:t>објекта има више</a:t>
            </a:r>
            <a:r>
              <a:rPr lang="sr-Latn-BA" sz="2000" i="1"/>
              <a:t> </a:t>
            </a:r>
            <a:r>
              <a:rPr lang="sr-Cyrl-CS" sz="2000" i="1"/>
              <a:t>кандидата</a:t>
            </a:r>
            <a:r>
              <a:rPr lang="sr-Latn-BA" sz="2000" i="1"/>
              <a:t> </a:t>
            </a:r>
            <a:r>
              <a:rPr lang="sr-Cyrl-CS" sz="2000" i="1"/>
              <a:t>за</a:t>
            </a:r>
            <a:r>
              <a:rPr lang="sr-Latn-BA" sz="2000" i="1"/>
              <a:t> </a:t>
            </a:r>
            <a:r>
              <a:rPr lang="sr-Cyrl-CS" sz="2000" i="1"/>
              <a:t>кључ</a:t>
            </a:r>
            <a:r>
              <a:rPr lang="sr-Latn-BA" sz="2000" i="1"/>
              <a:t>, </a:t>
            </a:r>
            <a:r>
              <a:rPr lang="sr-Cyrl-CS" sz="2000" i="1"/>
              <a:t>тада</a:t>
            </a:r>
            <a:r>
              <a:rPr lang="sr-Latn-BA" sz="2000" i="1"/>
              <a:t> </a:t>
            </a:r>
            <a:r>
              <a:rPr lang="sr-Cyrl-CS" sz="2000" i="1"/>
              <a:t>бирамо</a:t>
            </a:r>
            <a:r>
              <a:rPr lang="sr-Latn-BA" sz="2000" i="1"/>
              <a:t> </a:t>
            </a:r>
            <a:r>
              <a:rPr lang="sr-Cyrl-CS" sz="2000" i="1"/>
              <a:t>једног</a:t>
            </a:r>
            <a:r>
              <a:rPr lang="sr-Latn-BA" sz="2000" i="1"/>
              <a:t> </a:t>
            </a:r>
            <a:r>
              <a:rPr lang="sr-Cyrl-CS" sz="2000" i="1"/>
              <a:t>од</a:t>
            </a:r>
            <a:r>
              <a:rPr lang="sr-Latn-BA" sz="2000" i="1"/>
              <a:t> </a:t>
            </a:r>
            <a:r>
              <a:rPr lang="sr-Cyrl-CS" sz="2000" i="1"/>
              <a:t>њих</a:t>
            </a:r>
            <a:r>
              <a:rPr lang="sr-Latn-BA" sz="2000" i="1"/>
              <a:t> </a:t>
            </a:r>
            <a:r>
              <a:rPr lang="sr-Cyrl-CS" sz="2000" i="1"/>
              <a:t>и </a:t>
            </a:r>
            <a:r>
              <a:rPr lang="sr-Cyrl-CS" sz="2000"/>
              <a:t>проглашавамо</a:t>
            </a:r>
            <a:r>
              <a:rPr lang="sr-Latn-BA" sz="2000"/>
              <a:t> </a:t>
            </a:r>
            <a:r>
              <a:rPr lang="sr-Cyrl-CS" sz="2000"/>
              <a:t>га</a:t>
            </a:r>
            <a:r>
              <a:rPr lang="sr-Latn-BA" sz="2000"/>
              <a:t> </a:t>
            </a:r>
            <a:r>
              <a:rPr lang="sr-Cyrl-CS" sz="2000" b="1"/>
              <a:t>примарним</a:t>
            </a:r>
            <a:r>
              <a:rPr lang="sr-Latn-BA" sz="2000" b="1"/>
              <a:t> </a:t>
            </a:r>
            <a:r>
              <a:rPr lang="sr-Cyrl-CS" sz="2000" b="1"/>
              <a:t>кључем</a:t>
            </a:r>
            <a:r>
              <a:rPr lang="sr-Latn-BA" sz="2000" b="1"/>
              <a:t>. </a:t>
            </a:r>
            <a:r>
              <a:rPr lang="sr-Latn-BA" sz="2000"/>
              <a:t>(</a:t>
            </a:r>
            <a:r>
              <a:rPr lang="sr-Cyrl-CS" sz="2000"/>
              <a:t>На</a:t>
            </a:r>
            <a:r>
              <a:rPr lang="sr-Latn-BA" sz="2000"/>
              <a:t> </a:t>
            </a:r>
            <a:r>
              <a:rPr lang="sr-Cyrl-CS" sz="2000"/>
              <a:t>пример</a:t>
            </a:r>
            <a:r>
              <a:rPr lang="sr-Latn-BA" sz="2000"/>
              <a:t> </a:t>
            </a:r>
            <a:r>
              <a:rPr lang="sr-Cyrl-CS" sz="2000"/>
              <a:t>примарни</a:t>
            </a:r>
            <a:r>
              <a:rPr lang="sr-Latn-BA" sz="2000"/>
              <a:t> </a:t>
            </a:r>
            <a:r>
              <a:rPr lang="sr-Cyrl-CS" sz="2000"/>
              <a:t>кључ</a:t>
            </a:r>
            <a:r>
              <a:rPr lang="sr-Latn-BA" sz="2000"/>
              <a:t> </a:t>
            </a:r>
            <a:r>
              <a:rPr lang="sr-Cyrl-CS" sz="2000"/>
              <a:t>за</a:t>
            </a:r>
            <a:r>
              <a:rPr lang="sr-Latn-BA" sz="2000"/>
              <a:t> </a:t>
            </a:r>
            <a:r>
              <a:rPr lang="sr-Cyrl-CS" sz="2000"/>
              <a:t>тип</a:t>
            </a:r>
            <a:r>
              <a:rPr lang="sr-Latn-BA" sz="2000"/>
              <a:t> </a:t>
            </a:r>
            <a:r>
              <a:rPr lang="sr-Cyrl-CS" sz="2000"/>
              <a:t>објекта</a:t>
            </a:r>
            <a:r>
              <a:rPr lang="sr-Latn-BA" sz="2000"/>
              <a:t> </a:t>
            </a:r>
            <a:r>
              <a:rPr lang="sr-Cyrl-CS" sz="2000" i="1"/>
              <a:t>СТУДЕНТ</a:t>
            </a:r>
            <a:r>
              <a:rPr lang="sr-Latn-BA" sz="2000" i="1"/>
              <a:t> </a:t>
            </a:r>
            <a:r>
              <a:rPr lang="sr-Cyrl-CS" sz="2000" i="1"/>
              <a:t>могао </a:t>
            </a:r>
            <a:r>
              <a:rPr lang="sr-Cyrl-CS" sz="2000"/>
              <a:t>би</a:t>
            </a:r>
            <a:r>
              <a:rPr lang="sr-Latn-BA" sz="2000"/>
              <a:t> </a:t>
            </a:r>
            <a:r>
              <a:rPr lang="sr-Cyrl-CS" sz="2000"/>
              <a:t>бити</a:t>
            </a:r>
            <a:r>
              <a:rPr lang="sr-Latn-BA" sz="2000"/>
              <a:t> </a:t>
            </a:r>
            <a:r>
              <a:rPr lang="sr-Cyrl-CS" sz="2000"/>
              <a:t>атрибут</a:t>
            </a:r>
            <a:r>
              <a:rPr lang="sr-Latn-BA" sz="2000"/>
              <a:t> </a:t>
            </a:r>
            <a:r>
              <a:rPr lang="sr-Cyrl-CS" sz="2000" i="1"/>
              <a:t>БРОЈ</a:t>
            </a:r>
            <a:r>
              <a:rPr lang="sr-Latn-BA" sz="2000" i="1"/>
              <a:t> </a:t>
            </a:r>
            <a:r>
              <a:rPr lang="sr-Cyrl-CS" sz="2000" i="1"/>
              <a:t>ИНДЕКСА</a:t>
            </a:r>
            <a:r>
              <a:rPr lang="sr-Latn-BA" sz="2000" i="1"/>
              <a:t>.</a:t>
            </a:r>
            <a:r>
              <a:rPr lang="sr-Latn-BA" sz="2000"/>
              <a:t> </a:t>
            </a:r>
            <a:endParaRPr lang="sr-Cyrl-CS" sz="2000"/>
          </a:p>
          <a:p>
            <a:r>
              <a:rPr lang="sr-Cyrl-CS" sz="2000"/>
              <a:t>Кључ</a:t>
            </a:r>
            <a:r>
              <a:rPr lang="sr-Latn-BA" sz="2000"/>
              <a:t> </a:t>
            </a:r>
            <a:r>
              <a:rPr lang="sr-Cyrl-CS" sz="2000"/>
              <a:t>је</a:t>
            </a:r>
            <a:r>
              <a:rPr lang="sr-Latn-BA" sz="2000"/>
              <a:t> </a:t>
            </a:r>
            <a:r>
              <a:rPr lang="sr-Cyrl-CS" sz="2000"/>
              <a:t>врста</a:t>
            </a:r>
            <a:r>
              <a:rPr lang="sr-Latn-BA" sz="2000"/>
              <a:t> </a:t>
            </a:r>
            <a:r>
              <a:rPr lang="sr-Cyrl-CS" sz="2000"/>
              <a:t>атрибута</a:t>
            </a:r>
            <a:r>
              <a:rPr lang="sr-Latn-BA" sz="2000"/>
              <a:t> </a:t>
            </a:r>
            <a:r>
              <a:rPr lang="sr-Cyrl-CS" sz="2000"/>
              <a:t>који</a:t>
            </a:r>
            <a:r>
              <a:rPr lang="sr-Latn-BA" sz="2000"/>
              <a:t> </a:t>
            </a:r>
            <a:r>
              <a:rPr lang="sr-Cyrl-CS" sz="2000"/>
              <a:t>јединствено</a:t>
            </a:r>
            <a:r>
              <a:rPr lang="sr-Latn-BA" sz="2000"/>
              <a:t> </a:t>
            </a:r>
            <a:r>
              <a:rPr lang="sr-Cyrl-CS" sz="2000"/>
              <a:t>идентификује</a:t>
            </a:r>
            <a:r>
              <a:rPr lang="sr-Latn-BA" sz="2000"/>
              <a:t> </a:t>
            </a:r>
            <a:r>
              <a:rPr lang="sr-Cyrl-CS" sz="2000"/>
              <a:t>сваки</a:t>
            </a:r>
            <a:r>
              <a:rPr lang="sr-Latn-BA" sz="2000"/>
              <a:t> </a:t>
            </a:r>
            <a:r>
              <a:rPr lang="sr-Cyrl-CS" sz="2000"/>
              <a:t>примерак</a:t>
            </a:r>
            <a:r>
              <a:rPr lang="sr-Latn-BA" sz="2000"/>
              <a:t> </a:t>
            </a:r>
            <a:r>
              <a:rPr lang="sr-Cyrl-CS" sz="2000"/>
              <a:t>објекта</a:t>
            </a:r>
            <a:r>
              <a:rPr lang="sr-Latn-BA" sz="2000"/>
              <a:t>.</a:t>
            </a:r>
          </a:p>
          <a:p>
            <a:r>
              <a:rPr lang="sr-Cyrl-CS" sz="2000"/>
              <a:t>Од</a:t>
            </a:r>
            <a:r>
              <a:rPr lang="sr-Latn-BA" sz="2000"/>
              <a:t> </a:t>
            </a:r>
            <a:r>
              <a:rPr lang="sr-Cyrl-CS" sz="2000"/>
              <a:t>атрибута</a:t>
            </a:r>
            <a:r>
              <a:rPr lang="sr-Latn-BA" sz="2000"/>
              <a:t> - </a:t>
            </a:r>
            <a:r>
              <a:rPr lang="sr-Cyrl-CS" sz="2000"/>
              <a:t>кандидата</a:t>
            </a:r>
            <a:r>
              <a:rPr lang="sr-Latn-BA" sz="2000"/>
              <a:t> </a:t>
            </a:r>
            <a:r>
              <a:rPr lang="sr-Cyrl-CS" sz="2000"/>
              <a:t>за</a:t>
            </a:r>
            <a:r>
              <a:rPr lang="sr-Latn-BA" sz="2000"/>
              <a:t> </a:t>
            </a:r>
            <a:r>
              <a:rPr lang="sr-Cyrl-CS" sz="2000"/>
              <a:t>кључеве</a:t>
            </a:r>
            <a:r>
              <a:rPr lang="sr-Latn-BA" sz="2000"/>
              <a:t> </a:t>
            </a:r>
            <a:r>
              <a:rPr lang="sr-Cyrl-CS" sz="2000"/>
              <a:t>бира</a:t>
            </a:r>
            <a:r>
              <a:rPr lang="sr-Latn-BA" sz="2000"/>
              <a:t> </a:t>
            </a:r>
            <a:r>
              <a:rPr lang="sr-Cyrl-CS" sz="2000"/>
              <a:t>се</a:t>
            </a:r>
            <a:r>
              <a:rPr lang="sr-Latn-BA" sz="2000"/>
              <a:t> </a:t>
            </a:r>
            <a:r>
              <a:rPr lang="sr-Cyrl-CS" sz="2000"/>
              <a:t>један</a:t>
            </a:r>
            <a:r>
              <a:rPr lang="sr-Latn-BA" sz="2000"/>
              <a:t> </a:t>
            </a:r>
            <a:r>
              <a:rPr lang="sr-Cyrl-CS" sz="2000"/>
              <a:t>који</a:t>
            </a:r>
            <a:r>
              <a:rPr lang="sr-Latn-BA" sz="2000"/>
              <a:t> </a:t>
            </a:r>
            <a:r>
              <a:rPr lang="sr-Cyrl-CS" sz="2000"/>
              <a:t>постаје</a:t>
            </a:r>
            <a:r>
              <a:rPr lang="sr-Latn-BA" sz="2000"/>
              <a:t> </a:t>
            </a:r>
            <a:r>
              <a:rPr lang="sr-Cyrl-CS" sz="2000" b="1"/>
              <a:t>примарни</a:t>
            </a:r>
            <a:r>
              <a:rPr lang="sr-Latn-BA" sz="2000" b="1"/>
              <a:t> </a:t>
            </a:r>
            <a:r>
              <a:rPr lang="sr-Cyrl-CS" sz="2000" b="1"/>
              <a:t>кључ</a:t>
            </a:r>
            <a:r>
              <a:rPr lang="sr-Latn-BA" sz="2000" b="1"/>
              <a:t>.</a:t>
            </a:r>
          </a:p>
          <a:p>
            <a:r>
              <a:rPr lang="sr-Cyrl-CS" sz="2000"/>
              <a:t>Ниједан</a:t>
            </a:r>
            <a:r>
              <a:rPr lang="sr-Latn-BA" sz="2000"/>
              <a:t> </a:t>
            </a:r>
            <a:r>
              <a:rPr lang="sr-Cyrl-CS" sz="2000"/>
              <a:t>део</a:t>
            </a:r>
            <a:r>
              <a:rPr lang="sr-Latn-BA" sz="2000"/>
              <a:t> </a:t>
            </a:r>
            <a:r>
              <a:rPr lang="sr-Cyrl-CS" sz="2000"/>
              <a:t>примарног</a:t>
            </a:r>
            <a:r>
              <a:rPr lang="sr-Latn-BA" sz="2000"/>
              <a:t> </a:t>
            </a:r>
            <a:r>
              <a:rPr lang="sr-Cyrl-CS" sz="2000"/>
              <a:t>кључа</a:t>
            </a:r>
            <a:r>
              <a:rPr lang="sr-Latn-BA" sz="2000"/>
              <a:t> </a:t>
            </a:r>
            <a:r>
              <a:rPr lang="sr-Cyrl-CS" sz="2000"/>
              <a:t>не</a:t>
            </a:r>
            <a:r>
              <a:rPr lang="sr-Latn-BA" sz="2000"/>
              <a:t> </a:t>
            </a:r>
            <a:r>
              <a:rPr lang="sr-Cyrl-CS" sz="2000"/>
              <a:t>може</a:t>
            </a:r>
            <a:r>
              <a:rPr lang="sr-Latn-BA" sz="2000"/>
              <a:t> </a:t>
            </a:r>
            <a:r>
              <a:rPr lang="sr-Cyrl-CS" sz="2000"/>
              <a:t>бити</a:t>
            </a:r>
            <a:r>
              <a:rPr lang="sr-Latn-BA" sz="2000"/>
              <a:t> </a:t>
            </a:r>
            <a:r>
              <a:rPr lang="sr-Cyrl-CS" sz="2000"/>
              <a:t>празан</a:t>
            </a:r>
            <a:r>
              <a:rPr lang="sr-Latn-BA" sz="2000"/>
              <a:t> </a:t>
            </a:r>
            <a:r>
              <a:rPr lang="sr-Cyrl-CS" sz="2000"/>
              <a:t>или</a:t>
            </a:r>
            <a:r>
              <a:rPr lang="sr-Latn-BA" sz="2000"/>
              <a:t> </a:t>
            </a:r>
            <a:r>
              <a:rPr lang="sr-Cyrl-CS" sz="2000"/>
              <a:t>недостајући</a:t>
            </a:r>
            <a:r>
              <a:rPr lang="sr-Latn-BA" sz="2000"/>
              <a:t>.</a:t>
            </a:r>
            <a:endParaRPr lang="sr-Cyrl-CS" sz="200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CAAD3A5E-9047-4077-A296-6FED88A70755}" type="slidenum">
              <a:rPr lang="en-US" sz="1200">
                <a:latin typeface="+mn-lt"/>
              </a:rPr>
              <a:pPr algn="r">
                <a:defRPr/>
              </a:pPr>
              <a:t>16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Title 1"/>
          <p:cNvSpPr>
            <a:spLocks noGrp="1"/>
          </p:cNvSpPr>
          <p:nvPr>
            <p:ph type="title" idx="4294967295"/>
          </p:nvPr>
        </p:nvSpPr>
        <p:spPr>
          <a:xfrm>
            <a:off x="1949450" y="369888"/>
            <a:ext cx="6353175" cy="1012825"/>
          </a:xfrm>
        </p:spPr>
        <p:txBody>
          <a:bodyPr/>
          <a:lstStyle/>
          <a:p>
            <a:r>
              <a:rPr lang="sr-Cyrl-CS"/>
              <a:t>Врсте кључева</a:t>
            </a:r>
          </a:p>
        </p:txBody>
      </p:sp>
      <p:sp>
        <p:nvSpPr>
          <p:cNvPr id="134147" name="Content Placeholder 2"/>
          <p:cNvSpPr>
            <a:spLocks noGrp="1"/>
          </p:cNvSpPr>
          <p:nvPr>
            <p:ph idx="4294967295"/>
          </p:nvPr>
        </p:nvSpPr>
        <p:spPr>
          <a:xfrm>
            <a:off x="1109663" y="1831975"/>
            <a:ext cx="7192962" cy="4187825"/>
          </a:xfrm>
        </p:spPr>
        <p:txBody>
          <a:bodyPr/>
          <a:lstStyle/>
          <a:p>
            <a:r>
              <a:rPr lang="sr-Cyrl-CS" sz="2400"/>
              <a:t>Ако</a:t>
            </a:r>
            <a:r>
              <a:rPr lang="pl-PL" sz="2400"/>
              <a:t> </a:t>
            </a:r>
            <a:r>
              <a:rPr lang="sr-Cyrl-CS" sz="2400"/>
              <a:t>кључ</a:t>
            </a:r>
            <a:r>
              <a:rPr lang="pl-PL" sz="2400"/>
              <a:t> </a:t>
            </a:r>
            <a:r>
              <a:rPr lang="sr-Cyrl-CS" sz="2400"/>
              <a:t>чини</a:t>
            </a:r>
            <a:r>
              <a:rPr lang="pl-PL" sz="2400"/>
              <a:t> </a:t>
            </a:r>
            <a:r>
              <a:rPr lang="sr-Cyrl-CS" sz="2400"/>
              <a:t>само</a:t>
            </a:r>
            <a:r>
              <a:rPr lang="pl-PL" sz="2400"/>
              <a:t> </a:t>
            </a:r>
            <a:r>
              <a:rPr lang="sr-Cyrl-CS" sz="2400"/>
              <a:t>један</a:t>
            </a:r>
            <a:r>
              <a:rPr lang="pl-PL" sz="2400"/>
              <a:t> </a:t>
            </a:r>
            <a:r>
              <a:rPr lang="sr-Cyrl-CS" sz="2400"/>
              <a:t>атрибут</a:t>
            </a:r>
            <a:r>
              <a:rPr lang="pl-PL" sz="2400"/>
              <a:t>, </a:t>
            </a:r>
            <a:r>
              <a:rPr lang="sr-Cyrl-CS" sz="2400"/>
              <a:t>онда</a:t>
            </a:r>
            <a:r>
              <a:rPr lang="pl-PL" sz="2400"/>
              <a:t> </a:t>
            </a:r>
            <a:r>
              <a:rPr lang="sr-Cyrl-CS" sz="2400"/>
              <a:t>је</a:t>
            </a:r>
            <a:r>
              <a:rPr lang="pl-PL" sz="2400"/>
              <a:t> </a:t>
            </a:r>
            <a:r>
              <a:rPr lang="sr-Cyrl-CS" sz="2400" b="1"/>
              <a:t>прост</a:t>
            </a:r>
            <a:r>
              <a:rPr lang="pl-PL" sz="2400" b="1"/>
              <a:t> </a:t>
            </a:r>
            <a:r>
              <a:rPr lang="sr-Cyrl-CS" sz="2400" b="1"/>
              <a:t>кључ</a:t>
            </a:r>
            <a:r>
              <a:rPr lang="pl-PL" sz="2400" b="1"/>
              <a:t>; </a:t>
            </a:r>
            <a:r>
              <a:rPr lang="sr-Cyrl-CS" sz="2400"/>
              <a:t>у супротном</a:t>
            </a:r>
            <a:r>
              <a:rPr lang="sr-Latn-BA" sz="2400"/>
              <a:t> </a:t>
            </a:r>
            <a:r>
              <a:rPr lang="sr-Cyrl-CS" sz="2400"/>
              <a:t>је</a:t>
            </a:r>
            <a:r>
              <a:rPr lang="sr-Latn-BA" sz="2400"/>
              <a:t> </a:t>
            </a:r>
            <a:r>
              <a:rPr lang="sr-Cyrl-CS" sz="2400" b="1"/>
              <a:t>сложен</a:t>
            </a:r>
            <a:r>
              <a:rPr lang="sr-Latn-BA" sz="2400" b="1"/>
              <a:t>.</a:t>
            </a:r>
            <a:endParaRPr lang="sr-Cyrl-CS" sz="2400" b="1"/>
          </a:p>
          <a:p>
            <a:pPr>
              <a:buFontTx/>
              <a:buNone/>
            </a:pPr>
            <a:endParaRPr lang="sr-Latn-BA" sz="2400" b="1"/>
          </a:p>
          <a:p>
            <a:r>
              <a:rPr lang="sr-Latn-BA" sz="2400"/>
              <a:t> </a:t>
            </a:r>
            <a:r>
              <a:rPr lang="sr-Cyrl-CS" sz="2400" b="1"/>
              <a:t>Алтернативни</a:t>
            </a:r>
            <a:r>
              <a:rPr lang="sr-Latn-BA" sz="2400" b="1"/>
              <a:t> </a:t>
            </a:r>
            <a:r>
              <a:rPr lang="sr-Cyrl-CS" sz="2400" b="1"/>
              <a:t>кључ</a:t>
            </a:r>
            <a:r>
              <a:rPr lang="sr-Latn-BA" sz="2400" b="1"/>
              <a:t> </a:t>
            </a:r>
            <a:r>
              <a:rPr lang="sr-Cyrl-CS" sz="2400"/>
              <a:t>представља</a:t>
            </a:r>
            <a:r>
              <a:rPr lang="sr-Latn-BA" sz="2400"/>
              <a:t> </a:t>
            </a:r>
            <a:r>
              <a:rPr lang="sr-Cyrl-CS" sz="2400"/>
              <a:t>атрибут</a:t>
            </a:r>
            <a:r>
              <a:rPr lang="sr-Latn-BA" sz="2400"/>
              <a:t> </a:t>
            </a:r>
            <a:r>
              <a:rPr lang="sr-Cyrl-CS" sz="2400"/>
              <a:t>или</a:t>
            </a:r>
            <a:r>
              <a:rPr lang="sr-Latn-BA" sz="2400"/>
              <a:t> </a:t>
            </a:r>
            <a:r>
              <a:rPr lang="sr-Cyrl-CS" sz="2400"/>
              <a:t>група</a:t>
            </a:r>
            <a:r>
              <a:rPr lang="sr-Latn-BA" sz="2400"/>
              <a:t> </a:t>
            </a:r>
            <a:r>
              <a:rPr lang="sr-Cyrl-CS" sz="2400"/>
              <a:t>атрибута који</a:t>
            </a:r>
            <a:r>
              <a:rPr lang="sr-Latn-BA" sz="2400"/>
              <a:t> </a:t>
            </a:r>
            <a:r>
              <a:rPr lang="sr-Cyrl-CS" sz="2400"/>
              <a:t>јединствено</a:t>
            </a:r>
            <a:r>
              <a:rPr lang="sr-Latn-BA" sz="2400"/>
              <a:t> </a:t>
            </a:r>
            <a:r>
              <a:rPr lang="sr-Cyrl-CS" sz="2400"/>
              <a:t>идентификују</a:t>
            </a:r>
            <a:r>
              <a:rPr lang="sr-Latn-BA" sz="2400"/>
              <a:t> </a:t>
            </a:r>
            <a:r>
              <a:rPr lang="sr-Cyrl-CS" sz="2400"/>
              <a:t>примерке</a:t>
            </a:r>
            <a:r>
              <a:rPr lang="sr-Latn-BA" sz="2400"/>
              <a:t> </a:t>
            </a:r>
            <a:r>
              <a:rPr lang="sr-Cyrl-CS" sz="2400"/>
              <a:t>ентитета</a:t>
            </a:r>
            <a:r>
              <a:rPr lang="sr-Latn-BA" sz="2400"/>
              <a:t>, </a:t>
            </a:r>
            <a:r>
              <a:rPr lang="sr-Cyrl-CS" sz="2400"/>
              <a:t>али</a:t>
            </a:r>
            <a:r>
              <a:rPr lang="sr-Latn-BA" sz="2400"/>
              <a:t> </a:t>
            </a:r>
            <a:r>
              <a:rPr lang="sr-Cyrl-CS" sz="2400"/>
              <a:t>постоје објекти</a:t>
            </a:r>
            <a:r>
              <a:rPr lang="pl-PL" sz="2400"/>
              <a:t> </a:t>
            </a:r>
            <a:r>
              <a:rPr lang="sr-Cyrl-CS" sz="2400"/>
              <a:t>за</a:t>
            </a:r>
            <a:r>
              <a:rPr lang="pl-PL" sz="2400"/>
              <a:t> </a:t>
            </a:r>
            <a:r>
              <a:rPr lang="sr-Cyrl-CS" sz="2400"/>
              <a:t>које</a:t>
            </a:r>
            <a:r>
              <a:rPr lang="pl-PL" sz="2400"/>
              <a:t> </a:t>
            </a:r>
            <a:r>
              <a:rPr lang="sr-Cyrl-CS" sz="2400"/>
              <a:t>тај</a:t>
            </a:r>
            <a:r>
              <a:rPr lang="pl-PL" sz="2400"/>
              <a:t> </a:t>
            </a:r>
            <a:r>
              <a:rPr lang="sr-Cyrl-CS" sz="2400"/>
              <a:t>атрибут</a:t>
            </a:r>
            <a:r>
              <a:rPr lang="pl-PL" sz="2400"/>
              <a:t> </a:t>
            </a:r>
            <a:r>
              <a:rPr lang="sr-Cyrl-CS" sz="2400"/>
              <a:t>није</a:t>
            </a:r>
            <a:r>
              <a:rPr lang="pl-PL" sz="2400"/>
              <a:t> </a:t>
            </a:r>
            <a:r>
              <a:rPr lang="sr-Cyrl-CS" sz="2400"/>
              <a:t>дефинисан</a:t>
            </a:r>
            <a:endParaRPr lang="pl-PL" sz="2400"/>
          </a:p>
          <a:p>
            <a:r>
              <a:rPr lang="sr-Latn-BA" sz="2400"/>
              <a:t> </a:t>
            </a:r>
            <a:r>
              <a:rPr lang="sr-Cyrl-CS" sz="2400" b="1"/>
              <a:t>Пренесени</a:t>
            </a:r>
            <a:r>
              <a:rPr lang="sr-Latn-BA" sz="2400" b="1"/>
              <a:t> </a:t>
            </a:r>
            <a:r>
              <a:rPr lang="sr-Cyrl-CS" sz="2400" b="1"/>
              <a:t>кључ</a:t>
            </a:r>
            <a:r>
              <a:rPr lang="sr-Latn-BA" sz="2400" b="1"/>
              <a:t> (Foreign Key) </a:t>
            </a:r>
            <a:r>
              <a:rPr lang="sr-Cyrl-CS" sz="2400"/>
              <a:t>је</a:t>
            </a:r>
            <a:r>
              <a:rPr lang="sr-Latn-BA" sz="2400"/>
              <a:t> </a:t>
            </a:r>
            <a:r>
              <a:rPr lang="sr-Cyrl-CS" sz="2400"/>
              <a:t>атрибут</a:t>
            </a:r>
            <a:r>
              <a:rPr lang="sr-Latn-BA" sz="2400"/>
              <a:t> </a:t>
            </a:r>
            <a:r>
              <a:rPr lang="sr-Cyrl-CS" sz="2400"/>
              <a:t>који</a:t>
            </a:r>
            <a:r>
              <a:rPr lang="sr-Latn-BA" sz="2400"/>
              <a:t> </a:t>
            </a:r>
            <a:r>
              <a:rPr lang="sr-Cyrl-CS" sz="2400"/>
              <a:t>повезује објекат</a:t>
            </a:r>
            <a:r>
              <a:rPr lang="sv-SE" sz="2400"/>
              <a:t> '</a:t>
            </a:r>
            <a:r>
              <a:rPr lang="sr-Cyrl-CS" sz="2400"/>
              <a:t>дете</a:t>
            </a:r>
            <a:r>
              <a:rPr lang="sv-SE" sz="2400"/>
              <a:t>' </a:t>
            </a:r>
            <a:r>
              <a:rPr lang="sr-Cyrl-CS" sz="2400"/>
              <a:t>са</a:t>
            </a:r>
            <a:r>
              <a:rPr lang="sv-SE" sz="2400"/>
              <a:t> </a:t>
            </a:r>
            <a:r>
              <a:rPr lang="sr-Cyrl-CS" sz="2400"/>
              <a:t>објектом</a:t>
            </a:r>
            <a:r>
              <a:rPr lang="sv-SE" sz="2400"/>
              <a:t> '</a:t>
            </a:r>
            <a:r>
              <a:rPr lang="sr-Cyrl-CS" sz="2400"/>
              <a:t>родитељ</a:t>
            </a:r>
            <a:r>
              <a:rPr lang="sv-SE" sz="2400"/>
              <a:t>'</a:t>
            </a:r>
            <a:endParaRPr lang="sr-Cyrl-CS" sz="240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1FE7788D-DBF3-493D-9A79-8F15940FC85F}" type="slidenum">
              <a:rPr lang="en-US" sz="1200">
                <a:latin typeface="+mn-lt"/>
              </a:rPr>
              <a:pPr algn="r">
                <a:defRPr/>
              </a:pPr>
              <a:t>17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/>
              <a:t>Графички приказ</a:t>
            </a:r>
          </a:p>
        </p:txBody>
      </p:sp>
      <p:sp>
        <p:nvSpPr>
          <p:cNvPr id="136195" name="Content Placeholder 2"/>
          <p:cNvSpPr>
            <a:spLocks noGrp="1"/>
          </p:cNvSpPr>
          <p:nvPr>
            <p:ph idx="4294967295"/>
          </p:nvPr>
        </p:nvSpPr>
        <p:spPr>
          <a:xfrm>
            <a:off x="4124325" y="2652713"/>
            <a:ext cx="3992563" cy="3355975"/>
          </a:xfrm>
        </p:spPr>
        <p:txBody>
          <a:bodyPr/>
          <a:lstStyle/>
          <a:p>
            <a:pPr lvl="1">
              <a:lnSpc>
                <a:spcPct val="90000"/>
              </a:lnSpc>
              <a:buFontTx/>
              <a:buNone/>
            </a:pPr>
            <a:r>
              <a:rPr lang="sr-Cyrl-CS"/>
              <a:t>Основни</a:t>
            </a:r>
            <a:r>
              <a:rPr lang="en-US"/>
              <a:t> (</a:t>
            </a:r>
            <a:r>
              <a:rPr lang="sr-Cyrl-CS"/>
              <a:t>јак</a:t>
            </a:r>
            <a:r>
              <a:rPr lang="en-US"/>
              <a:t>) </a:t>
            </a:r>
            <a:r>
              <a:rPr lang="sr-Cyrl-CS"/>
              <a:t>ентитет</a:t>
            </a:r>
            <a:endParaRPr lang="en-US"/>
          </a:p>
          <a:p>
            <a:pPr lvl="1">
              <a:lnSpc>
                <a:spcPct val="90000"/>
              </a:lnSpc>
              <a:buFontTx/>
              <a:buNone/>
            </a:pPr>
            <a:endParaRPr lang="en-US"/>
          </a:p>
          <a:p>
            <a:pPr lvl="1">
              <a:lnSpc>
                <a:spcPct val="90000"/>
              </a:lnSpc>
              <a:buFontTx/>
              <a:buNone/>
            </a:pPr>
            <a:endParaRPr lang="en-US" sz="2000"/>
          </a:p>
          <a:p>
            <a:pPr lvl="1">
              <a:lnSpc>
                <a:spcPct val="90000"/>
              </a:lnSpc>
              <a:buFontTx/>
              <a:buNone/>
            </a:pPr>
            <a:r>
              <a:rPr lang="sr-Cyrl-CS"/>
              <a:t>Слаб</a:t>
            </a:r>
            <a:r>
              <a:rPr lang="en-US"/>
              <a:t> </a:t>
            </a:r>
            <a:r>
              <a:rPr lang="sr-Cyrl-CS"/>
              <a:t>ентитет</a:t>
            </a:r>
            <a:endParaRPr lang="en-US"/>
          </a:p>
          <a:p>
            <a:pPr lvl="1">
              <a:lnSpc>
                <a:spcPct val="90000"/>
              </a:lnSpc>
              <a:buFontTx/>
              <a:buNone/>
            </a:pPr>
            <a:endParaRPr lang="en-US"/>
          </a:p>
          <a:p>
            <a:pPr lvl="1">
              <a:lnSpc>
                <a:spcPct val="90000"/>
              </a:lnSpc>
              <a:buFontTx/>
              <a:buNone/>
            </a:pPr>
            <a:endParaRPr lang="en-US" sz="2000"/>
          </a:p>
          <a:p>
            <a:pPr lvl="1">
              <a:lnSpc>
                <a:spcPct val="90000"/>
              </a:lnSpc>
              <a:buFontTx/>
              <a:buNone/>
            </a:pPr>
            <a:r>
              <a:rPr lang="sr-Cyrl-CS"/>
              <a:t>Агрегација</a:t>
            </a:r>
            <a:endParaRPr lang="sr-Latn-CS"/>
          </a:p>
          <a:p>
            <a:endParaRPr lang="sr-Cyrl-CS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B87FC2E8-4505-48FC-89A6-A68A0797AA3C}" type="slidenum">
              <a:rPr lang="en-US" sz="1200">
                <a:latin typeface="+mn-lt"/>
              </a:rPr>
              <a:pPr algn="r">
                <a:defRPr/>
              </a:pPr>
              <a:t>18</a:t>
            </a:fld>
            <a:endParaRPr lang="en-US" sz="1200">
              <a:latin typeface="+mn-lt"/>
            </a:endParaRPr>
          </a:p>
        </p:txBody>
      </p:sp>
      <p:sp>
        <p:nvSpPr>
          <p:cNvPr id="136197" name="Rectangle 4"/>
          <p:cNvSpPr>
            <a:spLocks noChangeArrowheads="1"/>
          </p:cNvSpPr>
          <p:nvPr/>
        </p:nvSpPr>
        <p:spPr bwMode="auto">
          <a:xfrm>
            <a:off x="1447800" y="3048000"/>
            <a:ext cx="2362200" cy="533400"/>
          </a:xfrm>
          <a:prstGeom prst="rect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Cyrl-CS"/>
          </a:p>
        </p:txBody>
      </p:sp>
      <p:sp>
        <p:nvSpPr>
          <p:cNvPr id="136198" name="Rectangle 5"/>
          <p:cNvSpPr>
            <a:spLocks noChangeArrowheads="1"/>
          </p:cNvSpPr>
          <p:nvPr/>
        </p:nvSpPr>
        <p:spPr bwMode="auto">
          <a:xfrm>
            <a:off x="1447800" y="4114800"/>
            <a:ext cx="2362200" cy="609600"/>
          </a:xfrm>
          <a:prstGeom prst="rect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Cyrl-CS"/>
          </a:p>
        </p:txBody>
      </p:sp>
      <p:sp>
        <p:nvSpPr>
          <p:cNvPr id="136199" name="Rectangle 6"/>
          <p:cNvSpPr>
            <a:spLocks noChangeArrowheads="1"/>
          </p:cNvSpPr>
          <p:nvPr/>
        </p:nvSpPr>
        <p:spPr bwMode="auto">
          <a:xfrm>
            <a:off x="1524000" y="4191000"/>
            <a:ext cx="2209800" cy="457200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Cyrl-CS"/>
          </a:p>
        </p:txBody>
      </p:sp>
      <p:sp>
        <p:nvSpPr>
          <p:cNvPr id="136200" name="Rectangle 7"/>
          <p:cNvSpPr>
            <a:spLocks noChangeArrowheads="1"/>
          </p:cNvSpPr>
          <p:nvPr/>
        </p:nvSpPr>
        <p:spPr bwMode="auto">
          <a:xfrm>
            <a:off x="1600200" y="5257800"/>
            <a:ext cx="2057400" cy="762000"/>
          </a:xfrm>
          <a:prstGeom prst="rect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Cyrl-CS"/>
          </a:p>
        </p:txBody>
      </p:sp>
      <p:sp>
        <p:nvSpPr>
          <p:cNvPr id="136201" name="AutoShape 8"/>
          <p:cNvSpPr>
            <a:spLocks noChangeArrowheads="1"/>
          </p:cNvSpPr>
          <p:nvPr/>
        </p:nvSpPr>
        <p:spPr bwMode="auto">
          <a:xfrm>
            <a:off x="1828800" y="5257800"/>
            <a:ext cx="1676400" cy="762000"/>
          </a:xfrm>
          <a:prstGeom prst="diamond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Cyrl-CS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Content Placeholder 2"/>
          <p:cNvSpPr>
            <a:spLocks noGrp="1"/>
          </p:cNvSpPr>
          <p:nvPr>
            <p:ph idx="4294967295"/>
          </p:nvPr>
        </p:nvSpPr>
        <p:spPr>
          <a:xfrm>
            <a:off x="4267200" y="2667000"/>
            <a:ext cx="4724400" cy="34591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Cyrl-CS"/>
              <a:t>Веза</a:t>
            </a: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sr-Cyrl-CS"/>
              <a:t>Веза</a:t>
            </a:r>
            <a:r>
              <a:rPr lang="en-US"/>
              <a:t> </a:t>
            </a:r>
            <a:r>
              <a:rPr lang="sr-Cyrl-CS"/>
              <a:t>надтипа</a:t>
            </a:r>
            <a:r>
              <a:rPr lang="en-US"/>
              <a:t> </a:t>
            </a:r>
            <a:r>
              <a:rPr lang="sr-Cyrl-CS"/>
              <a:t>и</a:t>
            </a:r>
            <a:r>
              <a:rPr lang="en-US"/>
              <a:t> </a:t>
            </a:r>
            <a:r>
              <a:rPr lang="sr-Cyrl-CS"/>
              <a:t>подтипа</a:t>
            </a:r>
            <a:endParaRPr lang="en-US"/>
          </a:p>
          <a:p>
            <a:pPr>
              <a:buFont typeface="Wingdings" pitchFamily="2" charset="2"/>
              <a:buNone/>
            </a:pPr>
            <a:endParaRPr lang="sr-Latn-CS"/>
          </a:p>
          <a:p>
            <a:pPr>
              <a:buFont typeface="Wingdings" pitchFamily="2" charset="2"/>
              <a:buNone/>
            </a:pPr>
            <a:r>
              <a:rPr lang="sr-Cyrl-CS"/>
              <a:t>Атрибут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F52D5221-A21C-44D2-B834-13133B3E43CC}" type="slidenum">
              <a:rPr lang="en-US" sz="1200">
                <a:latin typeface="+mn-lt"/>
              </a:rPr>
              <a:pPr algn="r">
                <a:defRPr/>
              </a:pPr>
              <a:t>19</a:t>
            </a:fld>
            <a:endParaRPr lang="en-US" sz="1200">
              <a:latin typeface="+mn-lt"/>
            </a:endParaRPr>
          </a:p>
        </p:txBody>
      </p:sp>
      <p:sp>
        <p:nvSpPr>
          <p:cNvPr id="138244" name="AutoShape 4"/>
          <p:cNvSpPr>
            <a:spLocks noChangeArrowheads="1"/>
          </p:cNvSpPr>
          <p:nvPr/>
        </p:nvSpPr>
        <p:spPr bwMode="auto">
          <a:xfrm>
            <a:off x="1676400" y="2667000"/>
            <a:ext cx="1676400" cy="1066800"/>
          </a:xfrm>
          <a:prstGeom prst="diamond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Cyrl-CS"/>
          </a:p>
        </p:txBody>
      </p:sp>
      <p:sp>
        <p:nvSpPr>
          <p:cNvPr id="138245" name="AutoShape 5"/>
          <p:cNvSpPr>
            <a:spLocks noChangeArrowheads="1"/>
          </p:cNvSpPr>
          <p:nvPr/>
        </p:nvSpPr>
        <p:spPr bwMode="auto">
          <a:xfrm>
            <a:off x="1676400" y="4038600"/>
            <a:ext cx="1676400" cy="990600"/>
          </a:xfrm>
          <a:prstGeom prst="diamond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S</a:t>
            </a:r>
          </a:p>
        </p:txBody>
      </p:sp>
      <p:sp>
        <p:nvSpPr>
          <p:cNvPr id="138246" name="AutoShape 6"/>
          <p:cNvSpPr>
            <a:spLocks noChangeArrowheads="1"/>
          </p:cNvSpPr>
          <p:nvPr/>
        </p:nvSpPr>
        <p:spPr bwMode="auto">
          <a:xfrm>
            <a:off x="1676400" y="5486400"/>
            <a:ext cx="1752600" cy="533400"/>
          </a:xfrm>
          <a:prstGeom prst="roundRect">
            <a:avLst>
              <a:gd name="adj" fmla="val 49319"/>
            </a:avLst>
          </a:prstGeom>
          <a:solidFill>
            <a:srgbClr val="66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sr-Cyrl-CS"/>
          </a:p>
        </p:txBody>
      </p:sp>
      <p:sp>
        <p:nvSpPr>
          <p:cNvPr id="13824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/>
              <a:t>Графички приказ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68C9201-C390-494B-8B3D-37CC8307D6E0}" type="slidenum">
              <a:rPr lang="en-US" sz="1200">
                <a:latin typeface="+mn-lt"/>
              </a:rPr>
              <a:pPr algn="r">
                <a:defRPr/>
              </a:pPr>
              <a:t>2</a:t>
            </a:fld>
            <a:endParaRPr lang="en-US" sz="1200">
              <a:latin typeface="+mn-lt"/>
            </a:endParaRPr>
          </a:p>
        </p:txBody>
      </p:sp>
      <p:sp>
        <p:nvSpPr>
          <p:cNvPr id="10342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52513" y="374650"/>
            <a:ext cx="6191250" cy="954088"/>
          </a:xfrm>
        </p:spPr>
        <p:txBody>
          <a:bodyPr/>
          <a:lstStyle/>
          <a:p>
            <a:r>
              <a:rPr lang="sr-Cyrl-CS" sz="3600"/>
              <a:t>Програм вежби по недељама</a:t>
            </a:r>
            <a:endParaRPr lang="en-US" sz="3600"/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685800" y="1371600"/>
            <a:ext cx="7693025" cy="4953000"/>
          </a:xfrm>
        </p:spPr>
        <p:txBody>
          <a:bodyPr/>
          <a:lstStyle/>
          <a:p>
            <a:r>
              <a:rPr lang="hr-HR" sz="2000"/>
              <a:t>1-2. недеља (</a:t>
            </a:r>
            <a:r>
              <a:rPr lang="en-US" sz="2000"/>
              <a:t>6</a:t>
            </a:r>
            <a:r>
              <a:rPr lang="hr-HR" sz="2000"/>
              <a:t> часа)</a:t>
            </a:r>
          </a:p>
          <a:p>
            <a:pPr>
              <a:buFontTx/>
              <a:buNone/>
            </a:pPr>
            <a:r>
              <a:rPr lang="sr-Cyrl-CS" sz="2000"/>
              <a:t>	</a:t>
            </a:r>
            <a:r>
              <a:rPr lang="en-US" sz="2000"/>
              <a:t>- </a:t>
            </a:r>
            <a:r>
              <a:rPr lang="hr-HR" sz="2000"/>
              <a:t>ПМОВ – Проширени модел објекти везе</a:t>
            </a:r>
          </a:p>
          <a:p>
            <a:r>
              <a:rPr lang="hr-HR" sz="2000"/>
              <a:t>3-4. недеља (</a:t>
            </a:r>
            <a:r>
              <a:rPr lang="en-US" sz="2000"/>
              <a:t>6</a:t>
            </a:r>
            <a:r>
              <a:rPr lang="hr-HR" sz="2000"/>
              <a:t> часа)</a:t>
            </a:r>
          </a:p>
          <a:p>
            <a:r>
              <a:rPr lang="hr-HR" sz="2000"/>
              <a:t>Релациони модел</a:t>
            </a:r>
          </a:p>
          <a:p>
            <a:r>
              <a:rPr lang="hr-HR" sz="2000"/>
              <a:t>5. недеља (</a:t>
            </a:r>
            <a:r>
              <a:rPr lang="en-US" sz="2000"/>
              <a:t>3 </a:t>
            </a:r>
            <a:r>
              <a:rPr lang="hr-HR" sz="2000"/>
              <a:t>часа)</a:t>
            </a:r>
          </a:p>
          <a:p>
            <a:pPr lvl="1"/>
            <a:r>
              <a:rPr lang="en-US" sz="2000"/>
              <a:t>Erwin</a:t>
            </a:r>
            <a:endParaRPr lang="hr-HR" sz="2000"/>
          </a:p>
          <a:p>
            <a:r>
              <a:rPr lang="en-US" sz="2000"/>
              <a:t>6. </a:t>
            </a:r>
            <a:r>
              <a:rPr lang="hr-HR" sz="2000"/>
              <a:t>недеља (</a:t>
            </a:r>
            <a:r>
              <a:rPr lang="en-US" sz="2000"/>
              <a:t>3 </a:t>
            </a:r>
            <a:r>
              <a:rPr lang="hr-HR" sz="2000"/>
              <a:t>часа)</a:t>
            </a:r>
          </a:p>
          <a:p>
            <a:pPr>
              <a:buFontTx/>
              <a:buNone/>
            </a:pPr>
            <a:r>
              <a:rPr lang="sr-Cyrl-CS" sz="2000"/>
              <a:t>	</a:t>
            </a:r>
            <a:r>
              <a:rPr lang="hr-HR" sz="2000"/>
              <a:t>-   </a:t>
            </a:r>
            <a:r>
              <a:rPr lang="en-US" sz="2000"/>
              <a:t>UML </a:t>
            </a:r>
            <a:r>
              <a:rPr lang="hr-HR" sz="2000"/>
              <a:t>класни дијаграм</a:t>
            </a:r>
          </a:p>
          <a:p>
            <a:r>
              <a:rPr lang="hr-HR" sz="2000"/>
              <a:t>7-1</a:t>
            </a:r>
            <a:r>
              <a:rPr lang="sr-Cyrl-CS" sz="2000"/>
              <a:t>0</a:t>
            </a:r>
            <a:r>
              <a:rPr lang="hr-HR" sz="2000"/>
              <a:t>. недеља</a:t>
            </a:r>
          </a:p>
          <a:p>
            <a:r>
              <a:rPr lang="et-EE" sz="2000"/>
              <a:t>Access</a:t>
            </a:r>
            <a:endParaRPr lang="hr-HR" sz="2000"/>
          </a:p>
          <a:p>
            <a:pPr>
              <a:buFontTx/>
              <a:buNone/>
            </a:pPr>
            <a:r>
              <a:rPr lang="sr-Cyrl-CS" sz="2000"/>
              <a:t>	-</a:t>
            </a:r>
            <a:r>
              <a:rPr lang="hr-HR" sz="2000"/>
              <a:t>Креирање табела и веза између табела (</a:t>
            </a:r>
            <a:r>
              <a:rPr lang="sr-Cyrl-CS" sz="2000"/>
              <a:t>3</a:t>
            </a:r>
            <a:r>
              <a:rPr lang="hr-HR" sz="2000"/>
              <a:t> часа)</a:t>
            </a:r>
          </a:p>
          <a:p>
            <a:pPr>
              <a:buFontTx/>
              <a:buNone/>
            </a:pPr>
            <a:r>
              <a:rPr lang="sr-Cyrl-CS" sz="2000"/>
              <a:t>	-</a:t>
            </a:r>
            <a:r>
              <a:rPr lang="hr-HR" sz="2000"/>
              <a:t>Прављење </a:t>
            </a:r>
            <a:r>
              <a:rPr lang="et-EE" sz="2000"/>
              <a:t>SQL </a:t>
            </a:r>
            <a:r>
              <a:rPr lang="hr-HR" sz="2000"/>
              <a:t>упита (</a:t>
            </a:r>
            <a:r>
              <a:rPr lang="en-US" sz="2000"/>
              <a:t>3 </a:t>
            </a:r>
            <a:r>
              <a:rPr lang="hr-HR" sz="2000"/>
              <a:t>часа)</a:t>
            </a:r>
          </a:p>
          <a:p>
            <a:pPr>
              <a:buFontTx/>
              <a:buNone/>
            </a:pPr>
            <a:r>
              <a:rPr lang="sr-Cyrl-CS" sz="2000"/>
              <a:t>	-</a:t>
            </a:r>
            <a:r>
              <a:rPr lang="hr-HR" sz="2000"/>
              <a:t>Креирање форми (</a:t>
            </a:r>
            <a:r>
              <a:rPr lang="sr-Cyrl-CS" sz="2000"/>
              <a:t>3 </a:t>
            </a:r>
            <a:r>
              <a:rPr lang="hr-HR" sz="2000"/>
              <a:t>часа)</a:t>
            </a:r>
          </a:p>
          <a:p>
            <a:pPr>
              <a:buFontTx/>
              <a:buNone/>
            </a:pPr>
            <a:r>
              <a:rPr lang="sr-Cyrl-CS" sz="2000"/>
              <a:t>	-</a:t>
            </a:r>
            <a:r>
              <a:rPr lang="hr-HR" sz="2000"/>
              <a:t>Креирање извештаја (</a:t>
            </a:r>
            <a:r>
              <a:rPr lang="en-US" sz="2000"/>
              <a:t>3</a:t>
            </a:r>
            <a:r>
              <a:rPr lang="hr-HR" sz="2000"/>
              <a:t> часа)</a:t>
            </a:r>
          </a:p>
          <a:p>
            <a:pPr>
              <a:buFontTx/>
              <a:buNone/>
            </a:pPr>
            <a:endParaRPr lang="hr-HR" sz="1800"/>
          </a:p>
          <a:p>
            <a:endParaRPr lang="sr-Cyrl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9DC2D51-6491-4B38-9EC7-8EE40A285C11}" type="slidenum">
              <a:rPr lang="en-US" sz="1200">
                <a:latin typeface="+mn-lt"/>
              </a:rPr>
              <a:pPr algn="r">
                <a:defRPr/>
              </a:pPr>
              <a:t>20</a:t>
            </a:fld>
            <a:endParaRPr lang="en-US" sz="1200">
              <a:latin typeface="+mn-lt"/>
            </a:endParaRPr>
          </a:p>
        </p:txBody>
      </p:sp>
      <p:sp>
        <p:nvSpPr>
          <p:cNvPr id="14029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89075" y="555625"/>
            <a:ext cx="6564313" cy="773113"/>
          </a:xfrm>
        </p:spPr>
        <p:txBody>
          <a:bodyPr/>
          <a:lstStyle/>
          <a:p>
            <a:pPr algn="ctr"/>
            <a:r>
              <a:rPr lang="sr-Cyrl-CS" sz="3600"/>
              <a:t>Апстракција података</a:t>
            </a:r>
            <a:endParaRPr lang="en-US" sz="3600"/>
          </a:p>
        </p:txBody>
      </p:sp>
      <p:sp>
        <p:nvSpPr>
          <p:cNvPr id="14029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601788"/>
            <a:ext cx="7920038" cy="41894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sz="2600"/>
              <a:t>Апстракција је </a:t>
            </a:r>
            <a:r>
              <a:rPr lang="sr-Latn-CS" sz="2600" b="1">
                <a:solidFill>
                  <a:srgbClr val="A50021"/>
                </a:solidFill>
              </a:rPr>
              <a:t>контролисано укључивање детаља</a:t>
            </a:r>
            <a:r>
              <a:rPr lang="ru-RU" sz="2600" b="1">
                <a:solidFill>
                  <a:srgbClr val="A50021"/>
                </a:solidFill>
              </a:rPr>
              <a:t>, "</a:t>
            </a:r>
            <a:r>
              <a:rPr lang="sr-Latn-CS" sz="2600" b="1">
                <a:solidFill>
                  <a:srgbClr val="A50021"/>
                </a:solidFill>
              </a:rPr>
              <a:t>сакривање</a:t>
            </a:r>
            <a:r>
              <a:rPr lang="ru-RU" sz="2600" b="1">
                <a:solidFill>
                  <a:srgbClr val="A50021"/>
                </a:solidFill>
              </a:rPr>
              <a:t>" </a:t>
            </a:r>
            <a:r>
              <a:rPr lang="sr-Latn-CS" sz="2600" b="1">
                <a:solidFill>
                  <a:srgbClr val="A50021"/>
                </a:solidFill>
              </a:rPr>
              <a:t>детаља</a:t>
            </a:r>
            <a:r>
              <a:rPr lang="ru-RU" sz="2600" b="1">
                <a:solidFill>
                  <a:srgbClr val="A50021"/>
                </a:solidFill>
              </a:rPr>
              <a:t>, </a:t>
            </a:r>
            <a:r>
              <a:rPr lang="sr-Latn-CS" sz="2600" b="1">
                <a:solidFill>
                  <a:srgbClr val="A50021"/>
                </a:solidFill>
              </a:rPr>
              <a:t>односно</a:t>
            </a:r>
            <a:r>
              <a:rPr lang="ru-RU" sz="2600" b="1">
                <a:solidFill>
                  <a:srgbClr val="A50021"/>
                </a:solidFill>
              </a:rPr>
              <a:t> "</a:t>
            </a:r>
            <a:r>
              <a:rPr lang="sr-Latn-CS" sz="2600" b="1">
                <a:solidFill>
                  <a:srgbClr val="A50021"/>
                </a:solidFill>
              </a:rPr>
              <a:t>извлачење</a:t>
            </a:r>
            <a:r>
              <a:rPr lang="ru-RU" sz="2600" b="1">
                <a:solidFill>
                  <a:srgbClr val="A50021"/>
                </a:solidFill>
              </a:rPr>
              <a:t>" </a:t>
            </a:r>
            <a:r>
              <a:rPr lang="sr-Latn-CS" sz="2600" b="1">
                <a:solidFill>
                  <a:srgbClr val="A50021"/>
                </a:solidFill>
              </a:rPr>
              <a:t>општих карактеристика</a:t>
            </a:r>
            <a:r>
              <a:rPr lang="sr-Latn-CS" sz="2600"/>
              <a:t> у описивању неког система</a:t>
            </a:r>
            <a:r>
              <a:rPr lang="ru-RU" sz="260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600"/>
          </a:p>
          <a:p>
            <a:pPr>
              <a:lnSpc>
                <a:spcPct val="90000"/>
              </a:lnSpc>
            </a:pPr>
            <a:r>
              <a:rPr lang="sr-Latn-CS" sz="2600"/>
              <a:t>Поступак инверзан апстракцији називамо детаљисање</a:t>
            </a:r>
            <a:r>
              <a:rPr lang="ru-RU" sz="2600"/>
              <a:t>. </a:t>
            </a:r>
          </a:p>
          <a:p>
            <a:pPr>
              <a:lnSpc>
                <a:spcPct val="90000"/>
              </a:lnSpc>
            </a:pPr>
            <a:endParaRPr lang="ru-RU" sz="2600"/>
          </a:p>
          <a:p>
            <a:pPr>
              <a:lnSpc>
                <a:spcPct val="90000"/>
              </a:lnSpc>
            </a:pPr>
            <a:r>
              <a:rPr lang="sr-Latn-CS" sz="2600"/>
              <a:t>Користећи се различитим нивоима апстракције</a:t>
            </a:r>
            <a:r>
              <a:rPr lang="ru-RU" sz="2600"/>
              <a:t>, </a:t>
            </a:r>
            <a:r>
              <a:rPr lang="sr-Latn-CS" sz="2600"/>
              <a:t>неки сложени систем се може истовремено и јасно и детаљно описати</a:t>
            </a:r>
            <a:r>
              <a:rPr lang="ru-RU" sz="2600"/>
              <a:t>: </a:t>
            </a:r>
            <a:r>
              <a:rPr lang="sr-Latn-CS" sz="2600"/>
              <a:t>на вишим нивоима јасно</a:t>
            </a:r>
            <a:r>
              <a:rPr lang="ru-RU" sz="2600"/>
              <a:t>, </a:t>
            </a:r>
            <a:r>
              <a:rPr lang="sr-Latn-CS" sz="2600"/>
              <a:t>на нижим детаљно</a:t>
            </a:r>
            <a:r>
              <a:rPr lang="ru-RU" sz="2600"/>
              <a:t>, </a:t>
            </a:r>
            <a:r>
              <a:rPr lang="sr-Latn-CS" sz="2600"/>
              <a:t>постепеним и контролисаним укључивањем детаља</a:t>
            </a:r>
            <a:r>
              <a:rPr lang="ru-RU" sz="2600"/>
              <a:t>.</a:t>
            </a:r>
            <a:endParaRPr lang="en-US" sz="2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DF24EE0B-03B3-4265-989D-CF4BB8B4B87B}" type="slidenum">
              <a:rPr lang="en-US" sz="1200">
                <a:latin typeface="+mn-lt"/>
              </a:rPr>
              <a:pPr algn="r">
                <a:defRPr/>
              </a:pPr>
              <a:t>21</a:t>
            </a:fld>
            <a:endParaRPr lang="en-US" sz="1200">
              <a:latin typeface="+mn-lt"/>
            </a:endParaRPr>
          </a:p>
        </p:txBody>
      </p:sp>
      <p:sp>
        <p:nvSpPr>
          <p:cNvPr id="14233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sr-Cyrl-CS"/>
              <a:t>Апстракција података </a:t>
            </a:r>
            <a:r>
              <a:rPr lang="sr-Cyrl-CS">
                <a:solidFill>
                  <a:srgbClr val="A80404"/>
                </a:solidFill>
              </a:rPr>
              <a:t>Класификација</a:t>
            </a:r>
            <a:endParaRPr lang="en-US">
              <a:solidFill>
                <a:srgbClr val="A80404"/>
              </a:solidFill>
            </a:endParaRPr>
          </a:p>
        </p:txBody>
      </p:sp>
      <p:sp>
        <p:nvSpPr>
          <p:cNvPr id="14234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52538" y="1831975"/>
            <a:ext cx="7050087" cy="4187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sz="2600"/>
              <a:t>Класификација или типизација је апстракција у којој се скуп сличних објеката пре</a:t>
            </a:r>
            <a:r>
              <a:rPr lang="sr-Cyrl-CS" sz="2600"/>
              <a:t>д</a:t>
            </a:r>
            <a:r>
              <a:rPr lang="sr-Latn-CS" sz="2600"/>
              <a:t>ставља једном класом објеката</a:t>
            </a:r>
            <a:r>
              <a:rPr lang="ru-RU" sz="2600"/>
              <a:t>, </a:t>
            </a:r>
            <a:r>
              <a:rPr lang="sr-Latn-CS" sz="2600"/>
              <a:t>односно сваки објекат из посматраног скупа одговарајућим типом објекта</a:t>
            </a:r>
            <a:r>
              <a:rPr lang="ru-RU" sz="2600"/>
              <a:t>.</a:t>
            </a:r>
            <a:r>
              <a:rPr lang="en-US" sz="2600"/>
              <a:t> </a:t>
            </a:r>
            <a:endParaRPr lang="sr-Cyrl-CS" sz="2600"/>
          </a:p>
          <a:p>
            <a:pPr>
              <a:lnSpc>
                <a:spcPct val="90000"/>
              </a:lnSpc>
            </a:pPr>
            <a:endParaRPr lang="sr-Cyrl-CS" sz="2600"/>
          </a:p>
          <a:p>
            <a:pPr>
              <a:lnSpc>
                <a:spcPct val="90000"/>
              </a:lnSpc>
            </a:pPr>
            <a:r>
              <a:rPr lang="sr-Cyrl-CS" sz="2600" i="1"/>
              <a:t>Класификација</a:t>
            </a:r>
          </a:p>
          <a:p>
            <a:pPr lvl="1">
              <a:lnSpc>
                <a:spcPct val="90000"/>
              </a:lnSpc>
            </a:pPr>
            <a:r>
              <a:rPr lang="sr-Cyrl-CS" sz="2000" i="1">
                <a:solidFill>
                  <a:srgbClr val="A80404"/>
                </a:solidFill>
              </a:rPr>
              <a:t>Зоран, Петар, Стеван</a:t>
            </a:r>
            <a:r>
              <a:rPr lang="sr-Latn-CS" sz="2000" i="1">
                <a:solidFill>
                  <a:srgbClr val="A80404"/>
                </a:solidFill>
              </a:rPr>
              <a:t> </a:t>
            </a:r>
            <a:r>
              <a:rPr lang="sr-Cyrl-CS" sz="2000" i="1">
                <a:solidFill>
                  <a:srgbClr val="A80404"/>
                </a:solidFill>
              </a:rPr>
              <a:t>су Студенти</a:t>
            </a:r>
          </a:p>
          <a:p>
            <a:pPr lvl="1">
              <a:lnSpc>
                <a:spcPct val="90000"/>
              </a:lnSpc>
            </a:pPr>
            <a:endParaRPr lang="sr-Cyrl-CS" sz="2000" i="1">
              <a:solidFill>
                <a:srgbClr val="A80404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7DACB08D-D35A-4C35-A82D-9A5C3EA51D9F}" type="slidenum">
              <a:rPr lang="en-US" sz="1200">
                <a:latin typeface="+mn-lt"/>
              </a:rPr>
              <a:pPr algn="r">
                <a:defRPr/>
              </a:pPr>
              <a:t>22</a:t>
            </a:fld>
            <a:endParaRPr lang="en-US" sz="1200">
              <a:latin typeface="+mn-lt"/>
            </a:endParaRPr>
          </a:p>
        </p:txBody>
      </p:sp>
      <p:sp>
        <p:nvSpPr>
          <p:cNvPr id="1443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39900" y="369888"/>
            <a:ext cx="6562725" cy="1012825"/>
          </a:xfrm>
        </p:spPr>
        <p:txBody>
          <a:bodyPr/>
          <a:lstStyle/>
          <a:p>
            <a:pPr algn="ctr"/>
            <a:r>
              <a:rPr lang="sr-Cyrl-CS" sz="3600"/>
              <a:t>Апстракција података </a:t>
            </a:r>
            <a:r>
              <a:rPr lang="sr-Cyrl-CS" sz="3400">
                <a:solidFill>
                  <a:srgbClr val="A80404"/>
                </a:solidFill>
              </a:rPr>
              <a:t>Генерализација и специјализација</a:t>
            </a:r>
            <a:endParaRPr lang="en-US" sz="3400">
              <a:solidFill>
                <a:srgbClr val="A80404"/>
              </a:solidFill>
            </a:endParaRPr>
          </a:p>
        </p:txBody>
      </p:sp>
      <p:sp>
        <p:nvSpPr>
          <p:cNvPr id="14438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0113" y="1644650"/>
            <a:ext cx="7402512" cy="42195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sz="2600"/>
              <a:t>Генерализација је апстракција у којој се скуп сличних типова објеката претставља општијим генеричким типом</a:t>
            </a:r>
            <a:r>
              <a:rPr lang="ru-RU" sz="2600"/>
              <a:t> (</a:t>
            </a:r>
            <a:r>
              <a:rPr lang="sr-Latn-CS" sz="2600"/>
              <a:t>надтипом</a:t>
            </a:r>
            <a:r>
              <a:rPr lang="ru-RU" sz="2600"/>
              <a:t>). </a:t>
            </a:r>
          </a:p>
          <a:p>
            <a:pPr>
              <a:lnSpc>
                <a:spcPct val="90000"/>
              </a:lnSpc>
            </a:pPr>
            <a:endParaRPr lang="ru-RU" sz="2600"/>
          </a:p>
          <a:p>
            <a:pPr>
              <a:lnSpc>
                <a:spcPct val="90000"/>
              </a:lnSpc>
            </a:pPr>
            <a:r>
              <a:rPr lang="sr-Latn-CS" sz="2600"/>
              <a:t>Под сличним типовима објеката овде се могу третирати типови објеката који имају један број истих</a:t>
            </a:r>
            <a:r>
              <a:rPr lang="ru-RU" sz="2600"/>
              <a:t> (</a:t>
            </a:r>
            <a:r>
              <a:rPr lang="sr-Latn-CS" sz="2600"/>
              <a:t>заједничких</a:t>
            </a:r>
            <a:r>
              <a:rPr lang="ru-RU" sz="2600"/>
              <a:t>) </a:t>
            </a:r>
            <a:r>
              <a:rPr lang="sr-Latn-CS" sz="2600"/>
              <a:t>атрибута</a:t>
            </a:r>
            <a:r>
              <a:rPr lang="ru-RU" sz="2600"/>
              <a:t>, </a:t>
            </a:r>
            <a:r>
              <a:rPr lang="sr-Latn-CS" sz="2600"/>
              <a:t>типова веза са другим објектима и операција</a:t>
            </a:r>
            <a:r>
              <a:rPr lang="ru-RU" sz="2600"/>
              <a:t>.</a:t>
            </a:r>
            <a:r>
              <a:rPr lang="en-US" sz="260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600"/>
          </a:p>
          <a:p>
            <a:pPr>
              <a:lnSpc>
                <a:spcPct val="90000"/>
              </a:lnSpc>
            </a:pPr>
            <a:r>
              <a:rPr lang="sr-Cyrl-CS" sz="2600" i="1"/>
              <a:t>Генерализација</a:t>
            </a:r>
          </a:p>
          <a:p>
            <a:pPr lvl="1">
              <a:lnSpc>
                <a:spcPct val="90000"/>
              </a:lnSpc>
            </a:pPr>
            <a:r>
              <a:rPr lang="sr-Cyrl-CS" sz="2000" i="1">
                <a:solidFill>
                  <a:srgbClr val="A80404"/>
                </a:solidFill>
              </a:rPr>
              <a:t>Студенти, Наставници, Политичари, Певачи су Особе</a:t>
            </a:r>
            <a:endParaRPr lang="en-US" sz="2000" i="1">
              <a:solidFill>
                <a:srgbClr val="A80404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ACEF849A-B049-4988-A35F-8163B1C4083D}" type="slidenum">
              <a:rPr lang="en-US" sz="1200">
                <a:latin typeface="+mn-lt"/>
              </a:rPr>
              <a:pPr algn="r">
                <a:defRPr/>
              </a:pPr>
              <a:t>23</a:t>
            </a:fld>
            <a:endParaRPr lang="en-US" sz="1200">
              <a:latin typeface="+mn-lt"/>
            </a:endParaRPr>
          </a:p>
        </p:txBody>
      </p:sp>
      <p:sp>
        <p:nvSpPr>
          <p:cNvPr id="1464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19213" y="369888"/>
            <a:ext cx="6983412" cy="1012825"/>
          </a:xfrm>
        </p:spPr>
        <p:txBody>
          <a:bodyPr/>
          <a:lstStyle/>
          <a:p>
            <a:pPr algn="ctr"/>
            <a:r>
              <a:rPr lang="sr-Cyrl-CS" sz="3600"/>
              <a:t>Пример </a:t>
            </a:r>
            <a:br>
              <a:rPr lang="sr-Cyrl-CS" sz="3600"/>
            </a:br>
            <a:r>
              <a:rPr lang="sr-Cyrl-CS" sz="3400">
                <a:solidFill>
                  <a:srgbClr val="A80404"/>
                </a:solidFill>
              </a:rPr>
              <a:t>Генерализација и специјализација</a:t>
            </a:r>
            <a:endParaRPr lang="en-US" sz="3400">
              <a:solidFill>
                <a:srgbClr val="A80404"/>
              </a:solidFill>
            </a:endParaRPr>
          </a:p>
        </p:txBody>
      </p:sp>
      <p:sp>
        <p:nvSpPr>
          <p:cNvPr id="14643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905000"/>
            <a:ext cx="8455025" cy="2895600"/>
          </a:xfrm>
        </p:spPr>
        <p:txBody>
          <a:bodyPr/>
          <a:lstStyle/>
          <a:p>
            <a:r>
              <a:rPr lang="sr-Latn-CS" sz="2600"/>
              <a:t>Генерализација је апстракција у којој се скуп сличних типова објеката претставља општијим генеричким типом</a:t>
            </a:r>
            <a:r>
              <a:rPr lang="ru-RU" sz="2600"/>
              <a:t> (</a:t>
            </a:r>
            <a:r>
              <a:rPr lang="sr-Latn-CS" sz="2600"/>
              <a:t>надтипом</a:t>
            </a:r>
            <a:r>
              <a:rPr lang="ru-RU" sz="2600"/>
              <a:t>). </a:t>
            </a:r>
          </a:p>
          <a:p>
            <a:r>
              <a:rPr lang="sr-Cyrl-CS" sz="2400"/>
              <a:t>Генерализација</a:t>
            </a:r>
            <a:r>
              <a:rPr lang="en-US" sz="2400"/>
              <a:t>: </a:t>
            </a:r>
            <a:r>
              <a:rPr lang="sr-Cyrl-CS" sz="2400"/>
              <a:t>пресликавање</a:t>
            </a:r>
            <a:r>
              <a:rPr lang="en-US" sz="2400"/>
              <a:t> </a:t>
            </a:r>
            <a:endParaRPr lang="sr-Latn-CS" sz="2400"/>
          </a:p>
          <a:p>
            <a:pPr>
              <a:buFont typeface="Wingdings" pitchFamily="2" charset="2"/>
              <a:buNone/>
            </a:pPr>
            <a:r>
              <a:rPr lang="sr-Latn-CS" sz="2400"/>
              <a:t>		</a:t>
            </a:r>
            <a:r>
              <a:rPr lang="sr-Cyrl-CS" sz="2400"/>
              <a:t>ПОДТИП-</a:t>
            </a:r>
            <a:r>
              <a:rPr lang="en-US" sz="2400"/>
              <a:t> </a:t>
            </a:r>
            <a:r>
              <a:rPr lang="sr-Cyrl-CS" sz="2400"/>
              <a:t>НАДТИП</a:t>
            </a:r>
            <a:endParaRPr lang="en-US" sz="2400"/>
          </a:p>
          <a:p>
            <a:r>
              <a:rPr lang="sr-Cyrl-CS" sz="2400"/>
              <a:t>Специјализација</a:t>
            </a:r>
            <a:r>
              <a:rPr lang="en-US" sz="2400"/>
              <a:t>: </a:t>
            </a:r>
            <a:r>
              <a:rPr lang="sr-Cyrl-CS" sz="2400"/>
              <a:t>пресликавање</a:t>
            </a:r>
            <a:r>
              <a:rPr lang="sr-Latn-CS" sz="2400"/>
              <a:t> </a:t>
            </a:r>
          </a:p>
          <a:p>
            <a:pPr>
              <a:buFont typeface="Wingdings" pitchFamily="2" charset="2"/>
              <a:buNone/>
            </a:pPr>
            <a:r>
              <a:rPr lang="sr-Latn-CS" sz="2400"/>
              <a:t>		</a:t>
            </a:r>
            <a:r>
              <a:rPr lang="sr-Cyrl-CS" sz="2400"/>
              <a:t>НАДТИП</a:t>
            </a:r>
            <a:r>
              <a:rPr lang="sr-Latn-CS" sz="2400"/>
              <a:t> </a:t>
            </a:r>
            <a:r>
              <a:rPr lang="sr-Cyrl-CS" sz="2400"/>
              <a:t>-</a:t>
            </a:r>
            <a:r>
              <a:rPr lang="sr-Latn-CS" sz="2400"/>
              <a:t> </a:t>
            </a:r>
            <a:r>
              <a:rPr lang="sr-Cyrl-CS" sz="2400"/>
              <a:t>ПОДТИП</a:t>
            </a:r>
            <a:endParaRPr lang="en-US" sz="2400"/>
          </a:p>
          <a:p>
            <a:pPr>
              <a:lnSpc>
                <a:spcPct val="90000"/>
              </a:lnSpc>
            </a:pPr>
            <a:endParaRPr lang="ru-RU" sz="2600"/>
          </a:p>
          <a:p>
            <a:pPr>
              <a:lnSpc>
                <a:spcPct val="90000"/>
              </a:lnSpc>
            </a:pPr>
            <a:endParaRPr lang="en-US" sz="2600"/>
          </a:p>
          <a:p>
            <a:pPr>
              <a:lnSpc>
                <a:spcPct val="90000"/>
              </a:lnSpc>
            </a:pPr>
            <a:endParaRPr lang="ru-RU" sz="2000"/>
          </a:p>
        </p:txBody>
      </p:sp>
      <p:graphicFrame>
        <p:nvGraphicFramePr>
          <p:cNvPr id="146437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4500563" y="2997200"/>
          <a:ext cx="4140200" cy="2933700"/>
        </p:xfrm>
        <a:graphic>
          <a:graphicData uri="http://schemas.openxmlformats.org/presentationml/2006/ole">
            <p:oleObj spid="_x0000_s146437" name="Visio" r:id="rId4" imgW="3087014" imgH="1582826" progId="Visio.Drawing.6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3FA78BC6-C8FD-4206-9AC8-596102460660}" type="slidenum">
              <a:rPr lang="en-US" sz="1200">
                <a:latin typeface="+mn-lt"/>
              </a:rPr>
              <a:pPr algn="r">
                <a:defRPr/>
              </a:pPr>
              <a:t>24</a:t>
            </a:fld>
            <a:endParaRPr lang="en-US" sz="1200">
              <a:latin typeface="+mn-lt"/>
            </a:endParaRPr>
          </a:p>
        </p:txBody>
      </p:sp>
      <p:pic>
        <p:nvPicPr>
          <p:cNvPr id="276482" name="Picture 2"/>
          <p:cNvPicPr>
            <a:picLocks noChangeAspect="1" noChangeArrowheads="1"/>
          </p:cNvPicPr>
          <p:nvPr/>
        </p:nvPicPr>
        <p:blipFill>
          <a:blip r:embed="rId3"/>
          <a:srcRect l="17437" t="22111" r="17437" b="7538"/>
          <a:stretch>
            <a:fillRect/>
          </a:stretch>
        </p:blipFill>
        <p:spPr bwMode="auto">
          <a:xfrm>
            <a:off x="1752600" y="685800"/>
            <a:ext cx="5638800" cy="533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F318034-0E36-492A-B9C3-A0E4F6C5A6C1}" type="slidenum">
              <a:rPr lang="en-US" sz="1200">
                <a:latin typeface="+mn-lt"/>
              </a:rPr>
              <a:pPr algn="r">
                <a:defRPr/>
              </a:pPr>
              <a:t>25</a:t>
            </a:fld>
            <a:endParaRPr lang="en-US" sz="1200">
              <a:latin typeface="+mn-lt"/>
            </a:endParaRPr>
          </a:p>
        </p:txBody>
      </p:sp>
      <p:sp>
        <p:nvSpPr>
          <p:cNvPr id="15053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 sz="3600"/>
              <a:t>Апстракција података </a:t>
            </a:r>
            <a:br>
              <a:rPr lang="sr-Cyrl-CS" sz="3600"/>
            </a:br>
            <a:r>
              <a:rPr lang="sr-Cyrl-CS" sz="3600">
                <a:solidFill>
                  <a:srgbClr val="A80404"/>
                </a:solidFill>
              </a:rPr>
              <a:t>Агрегација и декомпозиција</a:t>
            </a:r>
            <a:endParaRPr lang="en-US" sz="3600">
              <a:solidFill>
                <a:srgbClr val="A80404"/>
              </a:solidFill>
            </a:endParaRPr>
          </a:p>
        </p:txBody>
      </p:sp>
      <p:sp>
        <p:nvSpPr>
          <p:cNvPr id="15053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900113" y="1644650"/>
            <a:ext cx="7335837" cy="13303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sz="2600"/>
              <a:t>Агрегација је апстракција у којој се скуп типова објеката и њихових веза третира као јединствени агрегирани тип објекта</a:t>
            </a:r>
            <a:r>
              <a:rPr lang="ru-RU" sz="2600"/>
              <a:t>. </a:t>
            </a:r>
            <a:endParaRPr lang="en-US" sz="2600"/>
          </a:p>
        </p:txBody>
      </p:sp>
      <p:graphicFrame>
        <p:nvGraphicFramePr>
          <p:cNvPr id="150533" name="Object 5"/>
          <p:cNvGraphicFramePr>
            <a:graphicFrameLocks noChangeAspect="1"/>
          </p:cNvGraphicFramePr>
          <p:nvPr>
            <p:ph sz="half" idx="4294967295"/>
          </p:nvPr>
        </p:nvGraphicFramePr>
        <p:xfrm>
          <a:off x="838200" y="2971800"/>
          <a:ext cx="7239000" cy="3430588"/>
        </p:xfrm>
        <a:graphic>
          <a:graphicData uri="http://schemas.openxmlformats.org/presentationml/2006/ole">
            <p:oleObj spid="_x0000_s150533" name="Visio" r:id="rId4" imgW="4763414" imgH="2257044" progId="Visio.Drawing.6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B96C2D56-EF21-4B53-B55E-62119F4562EB}" type="slidenum">
              <a:rPr lang="en-US" sz="1200">
                <a:latin typeface="+mn-lt"/>
              </a:rPr>
              <a:pPr algn="r">
                <a:defRPr/>
              </a:pPr>
              <a:t>26</a:t>
            </a:fld>
            <a:endParaRPr lang="en-US" sz="1200">
              <a:latin typeface="+mn-lt"/>
            </a:endParaRPr>
          </a:p>
        </p:txBody>
      </p:sp>
      <p:sp>
        <p:nvSpPr>
          <p:cNvPr id="15257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19300" y="369888"/>
            <a:ext cx="6283325" cy="1012825"/>
          </a:xfrm>
        </p:spPr>
        <p:txBody>
          <a:bodyPr/>
          <a:lstStyle/>
          <a:p>
            <a:pPr algn="ctr"/>
            <a:r>
              <a:rPr lang="sr-Cyrl-CS" sz="3600"/>
              <a:t>Структурна динамичка правила интегритета</a:t>
            </a:r>
            <a:endParaRPr lang="sr-Latn-CS" sz="3600"/>
          </a:p>
        </p:txBody>
      </p:sp>
      <p:sp>
        <p:nvSpPr>
          <p:cNvPr id="15258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1400" y="1831975"/>
            <a:ext cx="7261225" cy="4187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600"/>
              <a:t>Структурна ограничења у МОВ су дефинисана самом структуром модела</a:t>
            </a:r>
          </a:p>
          <a:p>
            <a:pPr>
              <a:lnSpc>
                <a:spcPct val="80000"/>
              </a:lnSpc>
            </a:pPr>
            <a:endParaRPr lang="sr-Cyrl-CS" sz="2600"/>
          </a:p>
          <a:p>
            <a:pPr>
              <a:lnSpc>
                <a:spcPct val="80000"/>
              </a:lnSpc>
            </a:pPr>
            <a:r>
              <a:rPr lang="sr-Cyrl-CS" sz="2600"/>
              <a:t>Динамичким правилима се одржава интегритет података при извршавању операција одржавања базе података. </a:t>
            </a:r>
          </a:p>
          <a:p>
            <a:pPr>
              <a:lnSpc>
                <a:spcPct val="80000"/>
              </a:lnSpc>
            </a:pPr>
            <a:endParaRPr lang="sr-Cyrl-CS" sz="2600"/>
          </a:p>
          <a:p>
            <a:pPr>
              <a:lnSpc>
                <a:spcPct val="80000"/>
              </a:lnSpc>
            </a:pPr>
            <a:r>
              <a:rPr lang="sr-Cyrl-CS" sz="2600"/>
              <a:t>Акције се предузимају када се наруши интегритет неком од операција</a:t>
            </a:r>
            <a:r>
              <a:rPr lang="sr-Latn-CS" sz="2600"/>
              <a:t> (</a:t>
            </a:r>
            <a:r>
              <a:rPr lang="sr-Latn-CS" sz="2600">
                <a:solidFill>
                  <a:srgbClr val="A50021"/>
                </a:solidFill>
              </a:rPr>
              <a:t>insert, update, delete</a:t>
            </a:r>
            <a:r>
              <a:rPr lang="sr-Latn-CS" sz="2600"/>
              <a:t>) :</a:t>
            </a:r>
          </a:p>
          <a:p>
            <a:pPr lvl="1">
              <a:lnSpc>
                <a:spcPct val="80000"/>
              </a:lnSpc>
            </a:pPr>
            <a:r>
              <a:rPr lang="sr-Latn-CS" sz="2000">
                <a:solidFill>
                  <a:srgbClr val="A50021"/>
                </a:solidFill>
              </a:rPr>
              <a:t>Restrict</a:t>
            </a:r>
          </a:p>
          <a:p>
            <a:pPr lvl="1">
              <a:lnSpc>
                <a:spcPct val="80000"/>
              </a:lnSpc>
            </a:pPr>
            <a:r>
              <a:rPr lang="sr-Latn-CS" sz="2000">
                <a:solidFill>
                  <a:srgbClr val="A50021"/>
                </a:solidFill>
              </a:rPr>
              <a:t>Cacade</a:t>
            </a:r>
          </a:p>
          <a:p>
            <a:pPr lvl="1">
              <a:lnSpc>
                <a:spcPct val="80000"/>
              </a:lnSpc>
            </a:pPr>
            <a:r>
              <a:rPr lang="sr-Latn-CS" sz="2000">
                <a:solidFill>
                  <a:srgbClr val="A50021"/>
                </a:solidFill>
              </a:rPr>
              <a:t>SetNull</a:t>
            </a:r>
          </a:p>
          <a:p>
            <a:pPr lvl="1">
              <a:lnSpc>
                <a:spcPct val="80000"/>
              </a:lnSpc>
            </a:pPr>
            <a:r>
              <a:rPr lang="sr-Latn-CS" sz="2000">
                <a:solidFill>
                  <a:srgbClr val="A50021"/>
                </a:solidFill>
              </a:rPr>
              <a:t>SetDefault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Title 1"/>
          <p:cNvSpPr>
            <a:spLocks noGrp="1"/>
          </p:cNvSpPr>
          <p:nvPr>
            <p:ph type="title" idx="4294967295"/>
          </p:nvPr>
        </p:nvSpPr>
        <p:spPr>
          <a:xfrm>
            <a:off x="1809750" y="369888"/>
            <a:ext cx="6283325" cy="1012825"/>
          </a:xfrm>
        </p:spPr>
        <p:txBody>
          <a:bodyPr/>
          <a:lstStyle/>
          <a:p>
            <a:pPr algn="ctr"/>
            <a:r>
              <a:rPr lang="sr-Cyrl-CS"/>
              <a:t>Типови веза</a:t>
            </a:r>
          </a:p>
        </p:txBody>
      </p:sp>
      <p:sp>
        <p:nvSpPr>
          <p:cNvPr id="154627" name="Content Placeholder 2"/>
          <p:cNvSpPr>
            <a:spLocks noGrp="1"/>
          </p:cNvSpPr>
          <p:nvPr>
            <p:ph idx="4294967295"/>
          </p:nvPr>
        </p:nvSpPr>
        <p:spPr>
          <a:xfrm>
            <a:off x="831850" y="1601788"/>
            <a:ext cx="7400925" cy="4189412"/>
          </a:xfrm>
        </p:spPr>
        <p:txBody>
          <a:bodyPr/>
          <a:lstStyle/>
          <a:p>
            <a:r>
              <a:rPr lang="sr-Cyrl-CS" sz="2400"/>
              <a:t>Број</a:t>
            </a:r>
            <a:r>
              <a:rPr lang="sr-Latn-CS" sz="2400"/>
              <a:t> </a:t>
            </a:r>
            <a:r>
              <a:rPr lang="sr-Cyrl-CS" sz="2400"/>
              <a:t>типова</a:t>
            </a:r>
            <a:r>
              <a:rPr lang="sr-Latn-CS" sz="2400"/>
              <a:t> </a:t>
            </a:r>
            <a:r>
              <a:rPr lang="sr-Cyrl-CS" sz="2400"/>
              <a:t>објеката</a:t>
            </a:r>
            <a:r>
              <a:rPr lang="sr-Latn-CS" sz="2400"/>
              <a:t> </a:t>
            </a:r>
            <a:r>
              <a:rPr lang="sr-Cyrl-CS" sz="2400"/>
              <a:t>који</a:t>
            </a:r>
            <a:r>
              <a:rPr lang="sr-Latn-CS" sz="2400"/>
              <a:t> </a:t>
            </a:r>
            <a:r>
              <a:rPr lang="sr-Cyrl-CS" sz="2400"/>
              <a:t>учествује</a:t>
            </a:r>
            <a:r>
              <a:rPr lang="sr-Latn-CS" sz="2400"/>
              <a:t> </a:t>
            </a:r>
            <a:r>
              <a:rPr lang="sr-Cyrl-CS" sz="2400"/>
              <a:t>у</a:t>
            </a:r>
            <a:r>
              <a:rPr lang="sr-Latn-CS" sz="2400"/>
              <a:t> </a:t>
            </a:r>
            <a:r>
              <a:rPr lang="sr-Cyrl-CS" sz="2400"/>
              <a:t>вези</a:t>
            </a:r>
            <a:r>
              <a:rPr lang="sr-Latn-CS" sz="2400"/>
              <a:t> </a:t>
            </a:r>
            <a:r>
              <a:rPr lang="sr-Cyrl-CS" sz="2400"/>
              <a:t>дефинише</a:t>
            </a:r>
            <a:r>
              <a:rPr lang="sr-Latn-CS" sz="2400"/>
              <a:t> </a:t>
            </a:r>
            <a:r>
              <a:rPr lang="sr-Cyrl-CS" sz="2400" b="1"/>
              <a:t>ред</a:t>
            </a:r>
            <a:r>
              <a:rPr lang="sr-Latn-CS" sz="2400" b="1"/>
              <a:t> </a:t>
            </a:r>
            <a:r>
              <a:rPr lang="sr-Cyrl-CS" sz="2400" b="1"/>
              <a:t>везе</a:t>
            </a:r>
            <a:r>
              <a:rPr lang="sr-Latn-CS" sz="2400"/>
              <a:t>.</a:t>
            </a:r>
          </a:p>
          <a:p>
            <a:r>
              <a:rPr lang="sr-Cyrl-CS" sz="2400"/>
              <a:t>Постоје</a:t>
            </a:r>
            <a:r>
              <a:rPr lang="sr-Latn-CS" sz="2400"/>
              <a:t> </a:t>
            </a:r>
            <a:r>
              <a:rPr lang="sr-Cyrl-CS" sz="2400" b="1"/>
              <a:t>рекурзивне</a:t>
            </a:r>
            <a:r>
              <a:rPr lang="sr-Latn-CS" sz="2400"/>
              <a:t>, </a:t>
            </a:r>
            <a:r>
              <a:rPr lang="sr-Cyrl-CS" sz="2400" b="1"/>
              <a:t>бинарне</a:t>
            </a:r>
            <a:r>
              <a:rPr lang="sr-Latn-CS" sz="2400"/>
              <a:t> </a:t>
            </a:r>
            <a:r>
              <a:rPr lang="sr-Cyrl-CS" sz="2400"/>
              <a:t>и</a:t>
            </a:r>
            <a:r>
              <a:rPr lang="sr-Latn-CS" sz="2400"/>
              <a:t> </a:t>
            </a:r>
            <a:r>
              <a:rPr lang="sr-Cyrl-CS" sz="2400"/>
              <a:t>везе</a:t>
            </a:r>
            <a:r>
              <a:rPr lang="sr-Latn-CS" sz="2400"/>
              <a:t> </a:t>
            </a:r>
            <a:r>
              <a:rPr lang="sr-Cyrl-CS" sz="2400" b="1"/>
              <a:t>вишег</a:t>
            </a:r>
            <a:r>
              <a:rPr lang="sr-Latn-CS" sz="2400" b="1"/>
              <a:t> </a:t>
            </a:r>
            <a:r>
              <a:rPr lang="sr-Cyrl-CS" sz="2400" b="1"/>
              <a:t>реда</a:t>
            </a:r>
            <a:r>
              <a:rPr lang="sr-Latn-CS" sz="2400"/>
              <a:t>.</a:t>
            </a:r>
          </a:p>
          <a:p>
            <a:r>
              <a:rPr lang="sr-Cyrl-CS" sz="2400" b="1"/>
              <a:t>Рекурзивна</a:t>
            </a:r>
            <a:r>
              <a:rPr lang="sr-Latn-CS" sz="2400"/>
              <a:t> – </a:t>
            </a:r>
            <a:r>
              <a:rPr lang="sr-Cyrl-CS" sz="2400"/>
              <a:t>између</a:t>
            </a:r>
            <a:r>
              <a:rPr lang="sr-Latn-CS" sz="2400"/>
              <a:t> </a:t>
            </a:r>
            <a:r>
              <a:rPr lang="sr-Cyrl-CS" sz="2400"/>
              <a:t>два</a:t>
            </a:r>
            <a:r>
              <a:rPr lang="sr-Latn-CS" sz="2400"/>
              <a:t> </a:t>
            </a:r>
            <a:r>
              <a:rPr lang="sr-Cyrl-CS" sz="2400"/>
              <a:t>објекта</a:t>
            </a:r>
            <a:r>
              <a:rPr lang="sr-Latn-CS" sz="2400"/>
              <a:t> </a:t>
            </a:r>
            <a:r>
              <a:rPr lang="sr-Cyrl-CS" sz="2400"/>
              <a:t>истог</a:t>
            </a:r>
            <a:r>
              <a:rPr lang="sr-Latn-CS" sz="2400"/>
              <a:t> </a:t>
            </a:r>
            <a:r>
              <a:rPr lang="sr-Cyrl-CS" sz="2400"/>
              <a:t>типа</a:t>
            </a:r>
            <a:r>
              <a:rPr lang="sr-Latn-CS" sz="2400"/>
              <a:t>.</a:t>
            </a:r>
          </a:p>
          <a:p>
            <a:r>
              <a:rPr lang="sr-Cyrl-CS" sz="2400" b="1"/>
              <a:t>Бинарна</a:t>
            </a:r>
            <a:r>
              <a:rPr lang="sr-Latn-CS" sz="2400"/>
              <a:t> – </a:t>
            </a:r>
            <a:r>
              <a:rPr lang="sr-Cyrl-CS" sz="2400"/>
              <a:t>повезани</a:t>
            </a:r>
            <a:r>
              <a:rPr lang="sr-Latn-CS" sz="2400"/>
              <a:t> </a:t>
            </a:r>
            <a:r>
              <a:rPr lang="sr-Cyrl-CS" sz="2400"/>
              <a:t>објекти</a:t>
            </a:r>
            <a:r>
              <a:rPr lang="sr-Latn-CS" sz="2400"/>
              <a:t> </a:t>
            </a:r>
            <a:r>
              <a:rPr lang="sr-Cyrl-CS" sz="2400"/>
              <a:t>различитог</a:t>
            </a:r>
            <a:r>
              <a:rPr lang="sr-Latn-CS" sz="2400"/>
              <a:t> </a:t>
            </a:r>
            <a:r>
              <a:rPr lang="sr-Cyrl-CS" sz="2400"/>
              <a:t>типа</a:t>
            </a:r>
            <a:r>
              <a:rPr lang="sr-Latn-CS" sz="2400"/>
              <a:t>.</a:t>
            </a:r>
          </a:p>
          <a:p>
            <a:r>
              <a:rPr lang="sr-Cyrl-CS" sz="2400" b="1"/>
              <a:t>Вишег</a:t>
            </a:r>
            <a:r>
              <a:rPr lang="sr-Latn-CS" sz="2400" b="1"/>
              <a:t> </a:t>
            </a:r>
            <a:r>
              <a:rPr lang="sr-Cyrl-CS" sz="2400" b="1"/>
              <a:t>реда</a:t>
            </a:r>
            <a:r>
              <a:rPr lang="sr-Latn-CS" sz="2400"/>
              <a:t> – </a:t>
            </a:r>
            <a:r>
              <a:rPr lang="sr-Cyrl-CS" sz="2400"/>
              <a:t>представља</a:t>
            </a:r>
            <a:r>
              <a:rPr lang="sr-Latn-CS" sz="2400"/>
              <a:t> </a:t>
            </a:r>
            <a:r>
              <a:rPr lang="sr-Cyrl-CS" sz="2400"/>
              <a:t>се</a:t>
            </a:r>
            <a:r>
              <a:rPr lang="sr-Latn-CS" sz="2400"/>
              <a:t> </a:t>
            </a:r>
            <a:r>
              <a:rPr lang="sr-Cyrl-CS" sz="2400"/>
              <a:t>помоћу</a:t>
            </a:r>
            <a:r>
              <a:rPr lang="sr-Latn-CS" sz="2400"/>
              <a:t> </a:t>
            </a:r>
            <a:r>
              <a:rPr lang="sr-Cyrl-CS" sz="2400"/>
              <a:t>бинарних</a:t>
            </a:r>
            <a:r>
              <a:rPr lang="sr-Latn-CS" sz="2400"/>
              <a:t> </a:t>
            </a:r>
            <a:r>
              <a:rPr lang="sr-Cyrl-CS" sz="2400"/>
              <a:t>веза</a:t>
            </a:r>
            <a:r>
              <a:rPr lang="sr-Latn-CS" sz="2400"/>
              <a:t> </a:t>
            </a:r>
            <a:r>
              <a:rPr lang="sr-Cyrl-CS" sz="2400"/>
              <a:t>или</a:t>
            </a:r>
            <a:r>
              <a:rPr lang="sr-Latn-CS" sz="2400"/>
              <a:t> </a:t>
            </a:r>
            <a:r>
              <a:rPr lang="sr-Cyrl-CS" sz="2400"/>
              <a:t>се</a:t>
            </a:r>
            <a:r>
              <a:rPr lang="sr-Latn-CS" sz="2400"/>
              <a:t> </a:t>
            </a:r>
            <a:r>
              <a:rPr lang="sr-Cyrl-CS" sz="2400"/>
              <a:t>третира</a:t>
            </a:r>
            <a:r>
              <a:rPr lang="sr-Latn-CS" sz="2400"/>
              <a:t> </a:t>
            </a:r>
            <a:r>
              <a:rPr lang="sr-Cyrl-CS" sz="2400"/>
              <a:t>као</a:t>
            </a:r>
            <a:r>
              <a:rPr lang="sr-Latn-CS" sz="2400"/>
              <a:t> </a:t>
            </a:r>
            <a:r>
              <a:rPr lang="sr-Cyrl-CS" sz="2400"/>
              <a:t>агрегација</a:t>
            </a:r>
            <a:r>
              <a:rPr lang="sr-Latn-CS" sz="2400"/>
              <a:t>.</a:t>
            </a:r>
            <a:endParaRPr lang="sr-Cyrl-CS" sz="2400"/>
          </a:p>
          <a:p>
            <a:pPr>
              <a:buFontTx/>
              <a:buNone/>
            </a:pPr>
            <a:endParaRPr lang="sr-Cyrl-CS" sz="2400"/>
          </a:p>
          <a:p>
            <a:r>
              <a:rPr lang="sr-Cyrl-CS" sz="2400" b="1"/>
              <a:t>Задатак</a:t>
            </a:r>
            <a:r>
              <a:rPr lang="sr-Latn-CS" sz="2400" b="1"/>
              <a:t> 1</a:t>
            </a:r>
            <a:r>
              <a:rPr lang="en-US" sz="2400" b="1"/>
              <a:t>:</a:t>
            </a:r>
          </a:p>
          <a:p>
            <a:pPr>
              <a:buFont typeface="Wingdings" pitchFamily="2" charset="2"/>
              <a:buNone/>
            </a:pPr>
            <a:r>
              <a:rPr lang="sr-Cyrl-CS" sz="2400"/>
              <a:t>Представити</a:t>
            </a:r>
            <a:r>
              <a:rPr lang="en-US" sz="2400"/>
              <a:t> </a:t>
            </a:r>
            <a:r>
              <a:rPr lang="sr-Cyrl-CS" sz="2400"/>
              <a:t>везу</a:t>
            </a:r>
            <a:r>
              <a:rPr lang="en-US" sz="2400"/>
              <a:t> </a:t>
            </a:r>
            <a:r>
              <a:rPr lang="sr-Cyrl-CS" sz="2400"/>
              <a:t>између</a:t>
            </a:r>
            <a:r>
              <a:rPr lang="sr-Latn-CS" sz="2400"/>
              <a:t> </a:t>
            </a:r>
            <a:r>
              <a:rPr lang="sr-Cyrl-CS" sz="2400"/>
              <a:t>запослених</a:t>
            </a:r>
            <a:r>
              <a:rPr lang="sr-Latn-CS" sz="2400"/>
              <a:t> </a:t>
            </a:r>
            <a:r>
              <a:rPr lang="sr-Cyrl-CS" sz="2400"/>
              <a:t>употребом</a:t>
            </a:r>
            <a:r>
              <a:rPr lang="sr-Latn-CS" sz="2400"/>
              <a:t> </a:t>
            </a:r>
            <a:r>
              <a:rPr lang="sr-Cyrl-CS" sz="2400"/>
              <a:t>МОВ</a:t>
            </a:r>
            <a:r>
              <a:rPr lang="sr-Latn-CS" sz="2400"/>
              <a:t>-</a:t>
            </a:r>
            <a:r>
              <a:rPr lang="sr-Cyrl-CS" sz="2400"/>
              <a:t>а</a:t>
            </a:r>
            <a:endParaRPr lang="sr-Latn-CS" sz="2400"/>
          </a:p>
          <a:p>
            <a:pPr>
              <a:buFont typeface="Wingdings" pitchFamily="2" charset="2"/>
              <a:buNone/>
            </a:pPr>
            <a:endParaRPr lang="sr-Latn-CS" sz="2400"/>
          </a:p>
          <a:p>
            <a:r>
              <a:rPr lang="sr-Cyrl-CS" sz="2400" b="1"/>
              <a:t>Задатак</a:t>
            </a:r>
            <a:r>
              <a:rPr lang="sr-Latn-CS" sz="2400" b="1"/>
              <a:t> 2</a:t>
            </a:r>
            <a:r>
              <a:rPr lang="en-US" sz="2400" b="1"/>
              <a:t>:</a:t>
            </a:r>
          </a:p>
          <a:p>
            <a:pPr>
              <a:buFont typeface="Wingdings" pitchFamily="2" charset="2"/>
              <a:buNone/>
            </a:pPr>
            <a:r>
              <a:rPr lang="sr-Cyrl-CS" sz="2400"/>
              <a:t>Представити</a:t>
            </a:r>
            <a:r>
              <a:rPr lang="en-US" sz="2400"/>
              <a:t> </a:t>
            </a:r>
            <a:r>
              <a:rPr lang="sr-Cyrl-CS" sz="2400"/>
              <a:t>везу</a:t>
            </a:r>
            <a:r>
              <a:rPr lang="en-US" sz="2400"/>
              <a:t> </a:t>
            </a:r>
            <a:r>
              <a:rPr lang="sr-Cyrl-CS" sz="2400"/>
              <a:t>између</a:t>
            </a:r>
            <a:r>
              <a:rPr lang="sr-Latn-CS" sz="2400"/>
              <a:t> </a:t>
            </a:r>
            <a:r>
              <a:rPr lang="sr-Cyrl-CS" sz="2400"/>
              <a:t>брачних</a:t>
            </a:r>
            <a:r>
              <a:rPr lang="sr-Latn-CS" sz="2400"/>
              <a:t> </a:t>
            </a:r>
            <a:r>
              <a:rPr lang="sr-Cyrl-CS" sz="2400"/>
              <a:t>другова</a:t>
            </a:r>
            <a:r>
              <a:rPr lang="sr-Latn-CS" sz="2400"/>
              <a:t> </a:t>
            </a:r>
            <a:r>
              <a:rPr lang="sr-Cyrl-CS" sz="2400"/>
              <a:t>употребом</a:t>
            </a:r>
            <a:r>
              <a:rPr lang="sr-Latn-CS" sz="2400"/>
              <a:t> </a:t>
            </a:r>
            <a:r>
              <a:rPr lang="sr-Cyrl-CS" sz="2400"/>
              <a:t>МОВ</a:t>
            </a:r>
            <a:r>
              <a:rPr lang="sr-Latn-CS" sz="2400"/>
              <a:t>-</a:t>
            </a:r>
            <a:r>
              <a:rPr lang="sr-Cyrl-CS" sz="2400"/>
              <a:t>а</a:t>
            </a:r>
            <a:endParaRPr lang="sr-Latn-CS" sz="2400"/>
          </a:p>
          <a:p>
            <a:endParaRPr lang="en-US" sz="2400"/>
          </a:p>
          <a:p>
            <a:endParaRPr lang="sr-Cyrl-CS" sz="240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EDF87DD9-FC05-4BCC-90F6-A58375B9DEFD}" type="slidenum">
              <a:rPr lang="en-US" sz="1200">
                <a:latin typeface="+mn-lt"/>
              </a:rPr>
              <a:pPr algn="r">
                <a:defRPr/>
              </a:pPr>
              <a:t>27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AutoShap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/>
              <a:t>Типови</a:t>
            </a:r>
            <a:r>
              <a:rPr lang="en-US"/>
              <a:t> </a:t>
            </a:r>
            <a:r>
              <a:rPr lang="sr-Cyrl-CS"/>
              <a:t>веза</a:t>
            </a:r>
            <a:r>
              <a:rPr lang="en-US"/>
              <a:t> </a:t>
            </a:r>
            <a:endParaRPr lang="en-US" baseline="-2500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09663" y="2281238"/>
            <a:ext cx="7051675" cy="2344737"/>
          </a:xfrm>
        </p:spPr>
        <p:txBody>
          <a:bodyPr/>
          <a:lstStyle/>
          <a:p>
            <a:r>
              <a:rPr lang="sr-Cyrl-CS" sz="2800"/>
              <a:t>Рекурзивна</a:t>
            </a:r>
            <a:r>
              <a:rPr lang="sr-Latn-CS" sz="2800"/>
              <a:t> </a:t>
            </a:r>
            <a:r>
              <a:rPr lang="sr-Cyrl-CS" sz="2800"/>
              <a:t>веза</a:t>
            </a:r>
            <a:endParaRPr lang="sr-Latn-C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r>
              <a:rPr lang="sr-Cyrl-CS" sz="2800"/>
              <a:t>Пример</a:t>
            </a:r>
            <a:r>
              <a:rPr lang="en-US" sz="2800"/>
              <a:t> </a:t>
            </a:r>
            <a:r>
              <a:rPr lang="sr-Latn-CS" sz="2800"/>
              <a:t>1</a:t>
            </a:r>
            <a:r>
              <a:rPr lang="en-US" sz="2800"/>
              <a:t>:</a:t>
            </a:r>
          </a:p>
        </p:txBody>
      </p:sp>
      <p:sp>
        <p:nvSpPr>
          <p:cNvPr id="156676" name="Rectangle 4"/>
          <p:cNvSpPr>
            <a:spLocks noChangeArrowheads="1"/>
          </p:cNvSpPr>
          <p:nvPr/>
        </p:nvSpPr>
        <p:spPr bwMode="auto">
          <a:xfrm>
            <a:off x="1447800" y="3657600"/>
            <a:ext cx="2362200" cy="533400"/>
          </a:xfrm>
          <a:prstGeom prst="rect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CS" sz="2400"/>
              <a:t>запослен</a:t>
            </a:r>
            <a:endParaRPr lang="en-US" sz="2400"/>
          </a:p>
        </p:txBody>
      </p:sp>
      <p:sp>
        <p:nvSpPr>
          <p:cNvPr id="156677" name="AutoShape 5"/>
          <p:cNvSpPr>
            <a:spLocks noChangeArrowheads="1"/>
          </p:cNvSpPr>
          <p:nvPr/>
        </p:nvSpPr>
        <p:spPr bwMode="auto">
          <a:xfrm>
            <a:off x="5638800" y="3429000"/>
            <a:ext cx="1676400" cy="1066800"/>
          </a:xfrm>
          <a:prstGeom prst="diamond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CS" sz="2400"/>
              <a:t>је</a:t>
            </a:r>
            <a:r>
              <a:rPr lang="en-US" sz="2400"/>
              <a:t> </a:t>
            </a:r>
            <a:endParaRPr lang="sr-Latn-CS" sz="2400"/>
          </a:p>
          <a:p>
            <a:pPr algn="ctr"/>
            <a:r>
              <a:rPr lang="sr-Cyrl-CS" sz="2400"/>
              <a:t>шеф</a:t>
            </a:r>
            <a:endParaRPr lang="en-US" sz="2400"/>
          </a:p>
        </p:txBody>
      </p:sp>
      <p:sp>
        <p:nvSpPr>
          <p:cNvPr id="156678" name="Line 6"/>
          <p:cNvSpPr>
            <a:spLocks noChangeShapeType="1"/>
          </p:cNvSpPr>
          <p:nvPr/>
        </p:nvSpPr>
        <p:spPr bwMode="auto">
          <a:xfrm>
            <a:off x="3810000" y="4114800"/>
            <a:ext cx="2057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679" name="Line 7"/>
          <p:cNvSpPr>
            <a:spLocks noChangeShapeType="1"/>
          </p:cNvSpPr>
          <p:nvPr/>
        </p:nvSpPr>
        <p:spPr bwMode="auto">
          <a:xfrm>
            <a:off x="3810000" y="3810000"/>
            <a:ext cx="2057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680" name="Text Box 8"/>
          <p:cNvSpPr txBox="1">
            <a:spLocks noChangeArrowheads="1"/>
          </p:cNvSpPr>
          <p:nvPr/>
        </p:nvSpPr>
        <p:spPr bwMode="auto">
          <a:xfrm>
            <a:off x="838200" y="4800600"/>
            <a:ext cx="6705600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Cyrl-CS" sz="2400"/>
              <a:t>Пример</a:t>
            </a:r>
            <a:r>
              <a:rPr lang="en-US" sz="2400" b="1"/>
              <a:t> </a:t>
            </a:r>
            <a:r>
              <a:rPr lang="sr-Latn-CS" sz="2400"/>
              <a:t>2</a:t>
            </a:r>
            <a:r>
              <a:rPr lang="en-US" sz="2400"/>
              <a:t>:</a:t>
            </a:r>
            <a:endParaRPr lang="sr-Latn-CS" sz="2400"/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endParaRPr lang="sr-Latn-CS" sz="2400" b="1"/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endParaRPr lang="en-US" sz="2400" b="1"/>
          </a:p>
        </p:txBody>
      </p:sp>
      <p:sp>
        <p:nvSpPr>
          <p:cNvPr id="156681" name="Rectangle 9"/>
          <p:cNvSpPr>
            <a:spLocks noChangeArrowheads="1"/>
          </p:cNvSpPr>
          <p:nvPr/>
        </p:nvSpPr>
        <p:spPr bwMode="auto">
          <a:xfrm>
            <a:off x="1447800" y="5410200"/>
            <a:ext cx="2362200" cy="533400"/>
          </a:xfrm>
          <a:prstGeom prst="rect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CS" sz="2400"/>
              <a:t>особа</a:t>
            </a:r>
            <a:endParaRPr lang="en-US" sz="2400"/>
          </a:p>
        </p:txBody>
      </p:sp>
      <p:sp>
        <p:nvSpPr>
          <p:cNvPr id="156682" name="AutoShape 10"/>
          <p:cNvSpPr>
            <a:spLocks noChangeArrowheads="1"/>
          </p:cNvSpPr>
          <p:nvPr/>
        </p:nvSpPr>
        <p:spPr bwMode="auto">
          <a:xfrm>
            <a:off x="5562600" y="5105400"/>
            <a:ext cx="2209800" cy="1219200"/>
          </a:xfrm>
          <a:prstGeom prst="diamond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CS" sz="2400"/>
              <a:t>брачна</a:t>
            </a:r>
            <a:endParaRPr lang="sr-Latn-CS" sz="2400"/>
          </a:p>
          <a:p>
            <a:pPr algn="ctr"/>
            <a:r>
              <a:rPr lang="sr-Cyrl-CS" sz="2400"/>
              <a:t>веза</a:t>
            </a:r>
            <a:endParaRPr lang="en-US" sz="2400"/>
          </a:p>
        </p:txBody>
      </p:sp>
      <p:sp>
        <p:nvSpPr>
          <p:cNvPr id="156683" name="Line 11"/>
          <p:cNvSpPr>
            <a:spLocks noChangeShapeType="1"/>
          </p:cNvSpPr>
          <p:nvPr/>
        </p:nvSpPr>
        <p:spPr bwMode="auto">
          <a:xfrm>
            <a:off x="3810000" y="5867400"/>
            <a:ext cx="2057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684" name="Line 12"/>
          <p:cNvSpPr>
            <a:spLocks noChangeShapeType="1"/>
          </p:cNvSpPr>
          <p:nvPr/>
        </p:nvSpPr>
        <p:spPr bwMode="auto">
          <a:xfrm>
            <a:off x="3810000" y="5562600"/>
            <a:ext cx="2057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304800"/>
            <a:ext cx="7543800" cy="860425"/>
          </a:xfrm>
        </p:spPr>
        <p:txBody>
          <a:bodyPr/>
          <a:lstStyle/>
          <a:p>
            <a:r>
              <a:rPr lang="en-US"/>
              <a:t>Tipovi veza</a:t>
            </a:r>
            <a:endParaRPr lang="en-US" baseline="-25000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30350" y="1831975"/>
            <a:ext cx="6772275" cy="4187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sz="2800" b="1"/>
              <a:t>Задатак</a:t>
            </a:r>
            <a:r>
              <a:rPr lang="sr-Latn-CS" sz="2800" b="1"/>
              <a:t> 1</a:t>
            </a:r>
            <a:r>
              <a:rPr lang="en-US" sz="2800" b="1"/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/>
              <a:t>Представити</a:t>
            </a:r>
            <a:r>
              <a:rPr lang="en-US" sz="2800"/>
              <a:t> </a:t>
            </a:r>
            <a:r>
              <a:rPr lang="sr-Cyrl-CS" sz="2800"/>
              <a:t>везу</a:t>
            </a:r>
            <a:r>
              <a:rPr lang="sr-Latn-CS" sz="2800"/>
              <a:t> </a:t>
            </a:r>
            <a:r>
              <a:rPr lang="sr-Cyrl-CS" sz="2800"/>
              <a:t>наставник</a:t>
            </a:r>
            <a:r>
              <a:rPr lang="sr-Latn-CS" sz="2800"/>
              <a:t> </a:t>
            </a:r>
            <a:r>
              <a:rPr lang="sr-Cyrl-CS" sz="2800"/>
              <a:t>предаје</a:t>
            </a:r>
            <a:r>
              <a:rPr lang="sr-Latn-CS" sz="2800"/>
              <a:t> </a:t>
            </a:r>
            <a:r>
              <a:rPr lang="sr-Cyrl-CS" sz="2800"/>
              <a:t>предмет</a:t>
            </a:r>
            <a:r>
              <a:rPr lang="sr-Latn-CS" sz="2800"/>
              <a:t> </a:t>
            </a:r>
            <a:r>
              <a:rPr lang="sr-Cyrl-CS" sz="2800"/>
              <a:t>употребом</a:t>
            </a:r>
            <a:r>
              <a:rPr lang="sr-Latn-CS" sz="2800"/>
              <a:t> </a:t>
            </a:r>
            <a:r>
              <a:rPr lang="sr-Cyrl-CS" sz="2800"/>
              <a:t>МОВ</a:t>
            </a:r>
            <a:r>
              <a:rPr lang="sr-Latn-CS" sz="2800"/>
              <a:t>-</a:t>
            </a:r>
            <a:r>
              <a:rPr lang="sr-Cyrl-CS" sz="2800"/>
              <a:t>а</a:t>
            </a:r>
            <a:endParaRPr lang="sr-Latn-CS" sz="28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sz="2800"/>
          </a:p>
          <a:p>
            <a:pPr>
              <a:lnSpc>
                <a:spcPct val="90000"/>
              </a:lnSpc>
            </a:pPr>
            <a:r>
              <a:rPr lang="sr-Cyrl-CS" sz="2800" b="1"/>
              <a:t>Задатак</a:t>
            </a:r>
            <a:r>
              <a:rPr lang="sr-Latn-CS" sz="2800" b="1"/>
              <a:t> 2</a:t>
            </a:r>
            <a:r>
              <a:rPr lang="en-US" sz="2800" b="1"/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/>
              <a:t>Представити</a:t>
            </a:r>
            <a:r>
              <a:rPr lang="en-US" sz="2800"/>
              <a:t> </a:t>
            </a:r>
            <a:r>
              <a:rPr lang="sr-Cyrl-CS" sz="2800"/>
              <a:t>везу</a:t>
            </a:r>
            <a:r>
              <a:rPr lang="sr-Latn-CS" sz="2800"/>
              <a:t> </a:t>
            </a:r>
            <a:r>
              <a:rPr lang="sr-Cyrl-CS" sz="2800"/>
              <a:t>особа</a:t>
            </a:r>
            <a:r>
              <a:rPr lang="sr-Latn-CS" sz="2800"/>
              <a:t> </a:t>
            </a:r>
            <a:r>
              <a:rPr lang="sr-Cyrl-CS" sz="2800"/>
              <a:t>је</a:t>
            </a:r>
            <a:r>
              <a:rPr lang="sr-Latn-CS" sz="2800"/>
              <a:t> </a:t>
            </a:r>
            <a:r>
              <a:rPr lang="sr-Cyrl-CS" sz="2800"/>
              <a:t>запослена</a:t>
            </a:r>
            <a:r>
              <a:rPr lang="sr-Latn-CS" sz="2800"/>
              <a:t> </a:t>
            </a:r>
            <a:r>
              <a:rPr lang="sr-Cyrl-CS" sz="2800"/>
              <a:t>у</a:t>
            </a:r>
            <a:r>
              <a:rPr lang="sr-Latn-CS" sz="2800"/>
              <a:t> </a:t>
            </a:r>
            <a:r>
              <a:rPr lang="sr-Cyrl-CS" sz="2800"/>
              <a:t>предузећу</a:t>
            </a:r>
            <a:r>
              <a:rPr lang="en-US" sz="2800"/>
              <a:t> </a:t>
            </a:r>
            <a:r>
              <a:rPr lang="sr-Cyrl-CS" sz="2800"/>
              <a:t>употребом</a:t>
            </a:r>
            <a:r>
              <a:rPr lang="en-US" sz="2800"/>
              <a:t> </a:t>
            </a:r>
            <a:r>
              <a:rPr lang="sr-Cyrl-CS" sz="2800"/>
              <a:t>МОВ</a:t>
            </a:r>
            <a:r>
              <a:rPr lang="sr-Latn-CS" sz="2800"/>
              <a:t>-</a:t>
            </a:r>
            <a:r>
              <a:rPr lang="sr-Cyrl-CS" sz="2800"/>
              <a:t>а</a:t>
            </a:r>
            <a:endParaRPr lang="sr-Latn-CS" sz="2800"/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4AEEFE4A-5AA4-4C69-90B0-B5580EC19E61}" type="slidenum">
              <a:rPr lang="en-US" sz="1200">
                <a:latin typeface="+mn-lt"/>
              </a:rPr>
              <a:pPr algn="r">
                <a:defRPr/>
              </a:pPr>
              <a:t>3</a:t>
            </a:fld>
            <a:endParaRPr lang="en-US" sz="1200">
              <a:latin typeface="+mn-lt"/>
            </a:endParaRP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879600" y="1601788"/>
            <a:ext cx="5726113" cy="11303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sr-Cyrl-CS" sz="3600">
                <a:solidFill>
                  <a:srgbClr val="A80404"/>
                </a:solidFill>
              </a:rPr>
              <a:t>ПМОВ</a:t>
            </a:r>
          </a:p>
          <a:p>
            <a:pPr marL="0" indent="0">
              <a:buFontTx/>
              <a:buNone/>
            </a:pPr>
            <a:r>
              <a:rPr lang="sr-Cyrl-CS" sz="2400">
                <a:solidFill>
                  <a:srgbClr val="A80404"/>
                </a:solidFill>
              </a:rPr>
              <a:t>Проширени модел објекти везе</a:t>
            </a:r>
            <a:endParaRPr lang="en-US" sz="2400">
              <a:solidFill>
                <a:srgbClr val="A80404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AutoShap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Tipovi veza</a:t>
            </a:r>
            <a:endParaRPr lang="en-US" baseline="-25000"/>
          </a:p>
        </p:txBody>
      </p:sp>
      <p:sp>
        <p:nvSpPr>
          <p:cNvPr id="160771" name="Rectangle 4"/>
          <p:cNvSpPr>
            <a:spLocks noChangeArrowheads="1"/>
          </p:cNvSpPr>
          <p:nvPr/>
        </p:nvSpPr>
        <p:spPr bwMode="auto">
          <a:xfrm>
            <a:off x="838200" y="2362200"/>
            <a:ext cx="76930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sr-Cyrl-CS" sz="2400"/>
              <a:t>Бинарна</a:t>
            </a:r>
            <a:r>
              <a:rPr lang="sr-Latn-CS" sz="2400"/>
              <a:t> </a:t>
            </a:r>
            <a:r>
              <a:rPr lang="sr-Cyrl-CS" sz="2400"/>
              <a:t>веза</a:t>
            </a:r>
            <a:endParaRPr lang="sr-Latn-CS" sz="2400"/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endParaRPr lang="en-US" sz="2400"/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Cyrl-CS" sz="2400"/>
              <a:t>Пример</a:t>
            </a:r>
            <a:r>
              <a:rPr lang="en-US" sz="2400"/>
              <a:t> </a:t>
            </a:r>
            <a:r>
              <a:rPr lang="sr-Latn-CS" sz="2400"/>
              <a:t>1</a:t>
            </a:r>
            <a:r>
              <a:rPr lang="en-US" sz="2400"/>
              <a:t>:</a:t>
            </a:r>
          </a:p>
        </p:txBody>
      </p:sp>
      <p:sp>
        <p:nvSpPr>
          <p:cNvPr id="160772" name="Rectangle 5"/>
          <p:cNvSpPr>
            <a:spLocks noChangeArrowheads="1"/>
          </p:cNvSpPr>
          <p:nvPr/>
        </p:nvSpPr>
        <p:spPr bwMode="auto">
          <a:xfrm>
            <a:off x="1447800" y="3657600"/>
            <a:ext cx="1981200" cy="533400"/>
          </a:xfrm>
          <a:prstGeom prst="rect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CS" sz="2400"/>
              <a:t>наставник</a:t>
            </a:r>
            <a:endParaRPr lang="en-US" sz="2400"/>
          </a:p>
        </p:txBody>
      </p:sp>
      <p:sp>
        <p:nvSpPr>
          <p:cNvPr id="160773" name="AutoShape 6"/>
          <p:cNvSpPr>
            <a:spLocks noChangeArrowheads="1"/>
          </p:cNvSpPr>
          <p:nvPr/>
        </p:nvSpPr>
        <p:spPr bwMode="auto">
          <a:xfrm>
            <a:off x="4114800" y="3429000"/>
            <a:ext cx="1676400" cy="1066800"/>
          </a:xfrm>
          <a:prstGeom prst="diamond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CS" sz="2400"/>
              <a:t>предаје</a:t>
            </a:r>
            <a:endParaRPr lang="en-US" sz="2400"/>
          </a:p>
        </p:txBody>
      </p:sp>
      <p:sp>
        <p:nvSpPr>
          <p:cNvPr id="160774" name="Line 8"/>
          <p:cNvSpPr>
            <a:spLocks noChangeShapeType="1"/>
          </p:cNvSpPr>
          <p:nvPr/>
        </p:nvSpPr>
        <p:spPr bwMode="auto">
          <a:xfrm>
            <a:off x="3429000" y="39624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0775" name="Text Box 9"/>
          <p:cNvSpPr txBox="1">
            <a:spLocks noChangeArrowheads="1"/>
          </p:cNvSpPr>
          <p:nvPr/>
        </p:nvSpPr>
        <p:spPr bwMode="auto">
          <a:xfrm>
            <a:off x="914400" y="4953000"/>
            <a:ext cx="7924800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Cyrl-CS" sz="2400"/>
              <a:t>Пример</a:t>
            </a:r>
            <a:r>
              <a:rPr lang="en-US" sz="2400"/>
              <a:t> </a:t>
            </a:r>
            <a:r>
              <a:rPr lang="sr-Latn-CS" sz="2400"/>
              <a:t>2</a:t>
            </a:r>
            <a:r>
              <a:rPr lang="en-US" sz="2400"/>
              <a:t>:</a:t>
            </a:r>
            <a:endParaRPr lang="sr-Latn-CS" sz="2400"/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endParaRPr lang="sr-Latn-CS" sz="2400" b="1"/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endParaRPr lang="en-US" sz="2400" b="1"/>
          </a:p>
        </p:txBody>
      </p:sp>
      <p:sp>
        <p:nvSpPr>
          <p:cNvPr id="160776" name="Rectangle 16"/>
          <p:cNvSpPr>
            <a:spLocks noChangeArrowheads="1"/>
          </p:cNvSpPr>
          <p:nvPr/>
        </p:nvSpPr>
        <p:spPr bwMode="auto">
          <a:xfrm>
            <a:off x="6477000" y="3657600"/>
            <a:ext cx="1981200" cy="533400"/>
          </a:xfrm>
          <a:prstGeom prst="rect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CS" sz="2400"/>
              <a:t>предмет</a:t>
            </a:r>
            <a:endParaRPr lang="en-US" sz="2400"/>
          </a:p>
        </p:txBody>
      </p:sp>
      <p:sp>
        <p:nvSpPr>
          <p:cNvPr id="160777" name="Line 17"/>
          <p:cNvSpPr>
            <a:spLocks noChangeShapeType="1"/>
          </p:cNvSpPr>
          <p:nvPr/>
        </p:nvSpPr>
        <p:spPr bwMode="auto">
          <a:xfrm>
            <a:off x="5791200" y="39624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0778" name="Rectangle 18"/>
          <p:cNvSpPr>
            <a:spLocks noChangeArrowheads="1"/>
          </p:cNvSpPr>
          <p:nvPr/>
        </p:nvSpPr>
        <p:spPr bwMode="auto">
          <a:xfrm>
            <a:off x="1447800" y="5486400"/>
            <a:ext cx="1981200" cy="533400"/>
          </a:xfrm>
          <a:prstGeom prst="rect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CS" sz="2400"/>
              <a:t>особа</a:t>
            </a:r>
            <a:endParaRPr lang="en-US" sz="2400"/>
          </a:p>
        </p:txBody>
      </p:sp>
      <p:sp>
        <p:nvSpPr>
          <p:cNvPr id="160779" name="AutoShape 19"/>
          <p:cNvSpPr>
            <a:spLocks noChangeArrowheads="1"/>
          </p:cNvSpPr>
          <p:nvPr/>
        </p:nvSpPr>
        <p:spPr bwMode="auto">
          <a:xfrm>
            <a:off x="4114800" y="5257800"/>
            <a:ext cx="1676400" cy="1066800"/>
          </a:xfrm>
          <a:prstGeom prst="diamond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CS" sz="2400"/>
              <a:t>запослена</a:t>
            </a:r>
            <a:endParaRPr lang="en-US" sz="2400"/>
          </a:p>
        </p:txBody>
      </p:sp>
      <p:sp>
        <p:nvSpPr>
          <p:cNvPr id="160780" name="Line 20"/>
          <p:cNvSpPr>
            <a:spLocks noChangeShapeType="1"/>
          </p:cNvSpPr>
          <p:nvPr/>
        </p:nvSpPr>
        <p:spPr bwMode="auto">
          <a:xfrm>
            <a:off x="3429000" y="57912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0781" name="Rectangle 21"/>
          <p:cNvSpPr>
            <a:spLocks noChangeArrowheads="1"/>
          </p:cNvSpPr>
          <p:nvPr/>
        </p:nvSpPr>
        <p:spPr bwMode="auto">
          <a:xfrm>
            <a:off x="6477000" y="5486400"/>
            <a:ext cx="1981200" cy="533400"/>
          </a:xfrm>
          <a:prstGeom prst="rect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CS" sz="2400"/>
              <a:t>предузеће</a:t>
            </a:r>
            <a:endParaRPr lang="en-US" sz="2400"/>
          </a:p>
        </p:txBody>
      </p:sp>
      <p:sp>
        <p:nvSpPr>
          <p:cNvPr id="160782" name="Line 22"/>
          <p:cNvSpPr>
            <a:spLocks noChangeShapeType="1"/>
          </p:cNvSpPr>
          <p:nvPr/>
        </p:nvSpPr>
        <p:spPr bwMode="auto">
          <a:xfrm>
            <a:off x="5791200" y="57912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AutoShap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/>
              <a:t>Ограничења</a:t>
            </a:r>
            <a:endParaRPr lang="en-US" baseline="-25000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341438"/>
            <a:ext cx="7399338" cy="3662362"/>
          </a:xfrm>
        </p:spPr>
        <p:txBody>
          <a:bodyPr/>
          <a:lstStyle/>
          <a:p>
            <a:pPr marL="533400" indent="-533400"/>
            <a:r>
              <a:rPr lang="sr-Cyrl-CS"/>
              <a:t>При</a:t>
            </a:r>
            <a:r>
              <a:rPr lang="sr-Latn-CS"/>
              <a:t> </a:t>
            </a:r>
            <a:r>
              <a:rPr lang="sr-Cyrl-CS"/>
              <a:t>изградњи</a:t>
            </a:r>
            <a:r>
              <a:rPr lang="sr-Latn-CS"/>
              <a:t> </a:t>
            </a:r>
            <a:r>
              <a:rPr lang="sr-Cyrl-CS"/>
              <a:t>МОВ</a:t>
            </a:r>
            <a:r>
              <a:rPr lang="sr-Latn-CS"/>
              <a:t>-</a:t>
            </a:r>
            <a:r>
              <a:rPr lang="sr-Cyrl-CS"/>
              <a:t>а</a:t>
            </a:r>
            <a:r>
              <a:rPr lang="sr-Latn-CS"/>
              <a:t> </a:t>
            </a:r>
            <a:r>
              <a:rPr lang="sr-Cyrl-CS"/>
              <a:t>постоје</a:t>
            </a:r>
            <a:r>
              <a:rPr lang="sr-Latn-CS"/>
              <a:t> </a:t>
            </a:r>
            <a:r>
              <a:rPr lang="sr-Cyrl-CS"/>
              <a:t>следећа</a:t>
            </a:r>
            <a:r>
              <a:rPr lang="sr-Latn-CS"/>
              <a:t> </a:t>
            </a:r>
            <a:r>
              <a:rPr lang="sr-Cyrl-CS"/>
              <a:t>формална</a:t>
            </a:r>
            <a:r>
              <a:rPr lang="sr-Latn-CS"/>
              <a:t> </a:t>
            </a:r>
            <a:r>
              <a:rPr lang="sr-Cyrl-CS"/>
              <a:t>ограничења</a:t>
            </a:r>
            <a:r>
              <a:rPr lang="en-US"/>
              <a:t>: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sr-Cyrl-CS"/>
              <a:t>Типови</a:t>
            </a:r>
            <a:r>
              <a:rPr lang="sr-Latn-CS"/>
              <a:t> </a:t>
            </a:r>
            <a:r>
              <a:rPr lang="sr-Cyrl-CS"/>
              <a:t>основних</a:t>
            </a:r>
            <a:r>
              <a:rPr lang="sr-Latn-CS"/>
              <a:t> </a:t>
            </a:r>
            <a:r>
              <a:rPr lang="sr-Cyrl-CS"/>
              <a:t>ентитета</a:t>
            </a:r>
            <a:r>
              <a:rPr lang="sr-Latn-CS"/>
              <a:t> </a:t>
            </a:r>
            <a:r>
              <a:rPr lang="sr-Cyrl-CS"/>
              <a:t>не</a:t>
            </a:r>
            <a:r>
              <a:rPr lang="sr-Latn-CS"/>
              <a:t> </a:t>
            </a:r>
            <a:r>
              <a:rPr lang="sr-Cyrl-CS"/>
              <a:t>смеју</a:t>
            </a:r>
            <a:r>
              <a:rPr lang="sr-Latn-CS"/>
              <a:t> </a:t>
            </a:r>
            <a:r>
              <a:rPr lang="sr-Cyrl-CS"/>
              <a:t>бити</a:t>
            </a:r>
            <a:r>
              <a:rPr lang="sr-Latn-CS"/>
              <a:t> </a:t>
            </a:r>
            <a:r>
              <a:rPr lang="sr-Cyrl-CS"/>
              <a:t>спојени</a:t>
            </a:r>
            <a:r>
              <a:rPr lang="sr-Latn-CS"/>
              <a:t> </a:t>
            </a:r>
            <a:r>
              <a:rPr lang="sr-Cyrl-CS"/>
              <a:t>директно</a:t>
            </a:r>
            <a:r>
              <a:rPr lang="sr-Latn-CS"/>
              <a:t> </a:t>
            </a:r>
            <a:r>
              <a:rPr lang="sr-Cyrl-CS"/>
              <a:t>без</a:t>
            </a:r>
            <a:r>
              <a:rPr lang="sr-Latn-CS"/>
              <a:t> </a:t>
            </a:r>
            <a:r>
              <a:rPr lang="sr-Cyrl-CS"/>
              <a:t>типа</a:t>
            </a:r>
            <a:r>
              <a:rPr lang="sr-Latn-CS"/>
              <a:t> </a:t>
            </a:r>
            <a:r>
              <a:rPr lang="sr-Cyrl-CS"/>
              <a:t>везе</a:t>
            </a:r>
            <a:r>
              <a:rPr lang="sr-Latn-CS"/>
              <a:t>. </a:t>
            </a:r>
            <a:r>
              <a:rPr lang="sr-Cyrl-CS"/>
              <a:t>Између</a:t>
            </a:r>
            <a:r>
              <a:rPr lang="sr-Latn-CS"/>
              <a:t> </a:t>
            </a:r>
            <a:r>
              <a:rPr lang="sr-Cyrl-CS"/>
              <a:t>два</a:t>
            </a:r>
            <a:r>
              <a:rPr lang="sr-Latn-CS"/>
              <a:t> </a:t>
            </a:r>
            <a:r>
              <a:rPr lang="sr-Cyrl-CS"/>
              <a:t>основна</a:t>
            </a:r>
            <a:r>
              <a:rPr lang="sr-Latn-CS"/>
              <a:t> </a:t>
            </a:r>
            <a:r>
              <a:rPr lang="sr-Cyrl-CS"/>
              <a:t>типа</a:t>
            </a:r>
            <a:r>
              <a:rPr lang="sr-Latn-CS"/>
              <a:t> </a:t>
            </a:r>
            <a:r>
              <a:rPr lang="sr-Cyrl-CS"/>
              <a:t>ентитета</a:t>
            </a:r>
            <a:r>
              <a:rPr lang="sr-Latn-CS"/>
              <a:t> </a:t>
            </a:r>
            <a:r>
              <a:rPr lang="sr-Cyrl-CS"/>
              <a:t>може</a:t>
            </a:r>
            <a:r>
              <a:rPr lang="sr-Latn-CS"/>
              <a:t> </a:t>
            </a:r>
            <a:r>
              <a:rPr lang="sr-Cyrl-CS"/>
              <a:t>постојати</a:t>
            </a:r>
            <a:r>
              <a:rPr lang="sr-Latn-CS"/>
              <a:t> </a:t>
            </a:r>
            <a:r>
              <a:rPr lang="sr-Cyrl-CS"/>
              <a:t>само</a:t>
            </a:r>
            <a:r>
              <a:rPr lang="sr-Latn-CS"/>
              <a:t> </a:t>
            </a:r>
            <a:r>
              <a:rPr lang="sr-Cyrl-CS"/>
              <a:t>тип</a:t>
            </a:r>
            <a:r>
              <a:rPr lang="sr-Latn-CS"/>
              <a:t> </a:t>
            </a:r>
            <a:r>
              <a:rPr lang="sr-Cyrl-CS"/>
              <a:t>везе</a:t>
            </a:r>
            <a:r>
              <a:rPr lang="sr-Latn-CS"/>
              <a:t> </a:t>
            </a:r>
            <a:r>
              <a:rPr lang="sr-Cyrl-CS"/>
              <a:t>или</a:t>
            </a:r>
            <a:r>
              <a:rPr lang="sr-Latn-CS"/>
              <a:t> </a:t>
            </a:r>
            <a:r>
              <a:rPr lang="sr-Cyrl-CS"/>
              <a:t>агрегирани</a:t>
            </a:r>
            <a:r>
              <a:rPr lang="sr-Latn-CS"/>
              <a:t> </a:t>
            </a:r>
            <a:r>
              <a:rPr lang="sr-Cyrl-CS"/>
              <a:t>тип</a:t>
            </a:r>
            <a:r>
              <a:rPr lang="sr-Latn-CS"/>
              <a:t> </a:t>
            </a:r>
            <a:r>
              <a:rPr lang="sr-Cyrl-CS"/>
              <a:t>ентитета</a:t>
            </a:r>
            <a:r>
              <a:rPr lang="sr-Latn-CS"/>
              <a:t>.</a:t>
            </a:r>
            <a:endParaRPr lang="en-US"/>
          </a:p>
        </p:txBody>
      </p:sp>
      <p:sp>
        <p:nvSpPr>
          <p:cNvPr id="162820" name="Rectangle 4"/>
          <p:cNvSpPr>
            <a:spLocks noChangeArrowheads="1"/>
          </p:cNvSpPr>
          <p:nvPr/>
        </p:nvSpPr>
        <p:spPr bwMode="auto">
          <a:xfrm>
            <a:off x="1905000" y="5638800"/>
            <a:ext cx="1676400" cy="609600"/>
          </a:xfrm>
          <a:prstGeom prst="rect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CS" sz="2400" b="1"/>
              <a:t>тип</a:t>
            </a:r>
            <a:r>
              <a:rPr lang="sr-Latn-CS" sz="2400" b="1"/>
              <a:t>1</a:t>
            </a:r>
            <a:endParaRPr lang="en-US" sz="2400" b="1"/>
          </a:p>
        </p:txBody>
      </p:sp>
      <p:sp>
        <p:nvSpPr>
          <p:cNvPr id="162821" name="Rectangle 5"/>
          <p:cNvSpPr>
            <a:spLocks noChangeArrowheads="1"/>
          </p:cNvSpPr>
          <p:nvPr/>
        </p:nvSpPr>
        <p:spPr bwMode="auto">
          <a:xfrm>
            <a:off x="5334000" y="5638800"/>
            <a:ext cx="1676400" cy="609600"/>
          </a:xfrm>
          <a:prstGeom prst="rect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CS" sz="2400" b="1"/>
              <a:t>тип</a:t>
            </a:r>
            <a:r>
              <a:rPr lang="sr-Latn-CS" sz="2400" b="1"/>
              <a:t>2</a:t>
            </a:r>
            <a:endParaRPr lang="en-US" sz="2400" b="1"/>
          </a:p>
        </p:txBody>
      </p:sp>
      <p:sp>
        <p:nvSpPr>
          <p:cNvPr id="162822" name="Line 6"/>
          <p:cNvSpPr>
            <a:spLocks noChangeShapeType="1"/>
          </p:cNvSpPr>
          <p:nvPr/>
        </p:nvSpPr>
        <p:spPr bwMode="auto">
          <a:xfrm>
            <a:off x="3581400" y="5943600"/>
            <a:ext cx="1752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2823" name="Text Box 7"/>
          <p:cNvSpPr txBox="1">
            <a:spLocks noChangeArrowheads="1"/>
          </p:cNvSpPr>
          <p:nvPr/>
        </p:nvSpPr>
        <p:spPr bwMode="auto">
          <a:xfrm>
            <a:off x="4114800" y="5638800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b="1"/>
              <a:t>НЕ</a:t>
            </a:r>
            <a:endParaRPr 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AutoShap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/>
              <a:t>Ограничења</a:t>
            </a:r>
            <a:endParaRPr lang="en-US" baseline="-25000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09663" y="2281238"/>
            <a:ext cx="7051675" cy="1443037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 startAt="2"/>
            </a:pPr>
            <a:r>
              <a:rPr lang="sr-Cyrl-CS"/>
              <a:t>Типови</a:t>
            </a:r>
            <a:r>
              <a:rPr lang="sr-Latn-CS"/>
              <a:t> </a:t>
            </a:r>
            <a:r>
              <a:rPr lang="sr-Cyrl-CS"/>
              <a:t>везе</a:t>
            </a:r>
            <a:r>
              <a:rPr lang="sr-Latn-CS"/>
              <a:t> </a:t>
            </a:r>
            <a:r>
              <a:rPr lang="sr-Cyrl-CS"/>
              <a:t>не</a:t>
            </a:r>
            <a:r>
              <a:rPr lang="sr-Latn-CS"/>
              <a:t> </a:t>
            </a:r>
            <a:r>
              <a:rPr lang="sr-Cyrl-CS"/>
              <a:t>смеју</a:t>
            </a:r>
            <a:r>
              <a:rPr lang="sr-Latn-CS"/>
              <a:t> </a:t>
            </a:r>
            <a:r>
              <a:rPr lang="sr-Cyrl-CS"/>
              <a:t>бити</a:t>
            </a:r>
            <a:r>
              <a:rPr lang="sr-Latn-CS"/>
              <a:t> </a:t>
            </a:r>
            <a:r>
              <a:rPr lang="sr-Cyrl-CS"/>
              <a:t>директно</a:t>
            </a:r>
            <a:r>
              <a:rPr lang="sr-Latn-CS"/>
              <a:t> </a:t>
            </a:r>
            <a:r>
              <a:rPr lang="sr-Cyrl-CS"/>
              <a:t>спојени</a:t>
            </a:r>
            <a:r>
              <a:rPr lang="sr-Latn-CS"/>
              <a:t>.</a:t>
            </a:r>
            <a:endParaRPr lang="en-US"/>
          </a:p>
          <a:p>
            <a:pPr marL="533400" indent="-533400">
              <a:buFont typeface="Wingdings" pitchFamily="2" charset="2"/>
              <a:buNone/>
            </a:pPr>
            <a:endParaRPr lang="en-US" baseline="-25000"/>
          </a:p>
        </p:txBody>
      </p:sp>
      <p:sp>
        <p:nvSpPr>
          <p:cNvPr id="164868" name="AutoShape 4"/>
          <p:cNvSpPr>
            <a:spLocks noChangeArrowheads="1"/>
          </p:cNvSpPr>
          <p:nvPr/>
        </p:nvSpPr>
        <p:spPr bwMode="auto">
          <a:xfrm>
            <a:off x="1752600" y="3505200"/>
            <a:ext cx="1676400" cy="914400"/>
          </a:xfrm>
          <a:prstGeom prst="diamond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Latn-CS" sz="2400" b="1"/>
              <a:t>V1</a:t>
            </a:r>
            <a:endParaRPr lang="en-US" sz="2400" b="1"/>
          </a:p>
        </p:txBody>
      </p:sp>
      <p:sp>
        <p:nvSpPr>
          <p:cNvPr id="164869" name="AutoShape 5"/>
          <p:cNvSpPr>
            <a:spLocks noChangeArrowheads="1"/>
          </p:cNvSpPr>
          <p:nvPr/>
        </p:nvSpPr>
        <p:spPr bwMode="auto">
          <a:xfrm>
            <a:off x="5181600" y="3505200"/>
            <a:ext cx="1676400" cy="914400"/>
          </a:xfrm>
          <a:prstGeom prst="diamond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Latn-CS" sz="2400" b="1"/>
              <a:t>V2</a:t>
            </a:r>
            <a:endParaRPr lang="en-US" sz="2400" b="1"/>
          </a:p>
        </p:txBody>
      </p:sp>
      <p:sp>
        <p:nvSpPr>
          <p:cNvPr id="164870" name="Text Box 6"/>
          <p:cNvSpPr txBox="1">
            <a:spLocks noChangeArrowheads="1"/>
          </p:cNvSpPr>
          <p:nvPr/>
        </p:nvSpPr>
        <p:spPr bwMode="auto">
          <a:xfrm>
            <a:off x="4114800" y="3657600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b="1"/>
              <a:t>NE</a:t>
            </a:r>
            <a:endParaRPr lang="en-US" b="1"/>
          </a:p>
        </p:txBody>
      </p:sp>
      <p:sp>
        <p:nvSpPr>
          <p:cNvPr id="164871" name="Line 7"/>
          <p:cNvSpPr>
            <a:spLocks noChangeShapeType="1"/>
          </p:cNvSpPr>
          <p:nvPr/>
        </p:nvSpPr>
        <p:spPr bwMode="auto">
          <a:xfrm>
            <a:off x="3429000" y="3962400"/>
            <a:ext cx="1752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AutoShap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/>
              <a:t>Ограничења</a:t>
            </a:r>
            <a:endParaRPr lang="en-US" baseline="-25000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0113" y="1773238"/>
            <a:ext cx="7402512" cy="1960562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 startAt="3"/>
            </a:pPr>
            <a:r>
              <a:rPr lang="sr-Cyrl-CS"/>
              <a:t>Тип</a:t>
            </a:r>
            <a:r>
              <a:rPr lang="sr-Latn-CS"/>
              <a:t> </a:t>
            </a:r>
            <a:r>
              <a:rPr lang="sr-Cyrl-CS"/>
              <a:t>слабог</a:t>
            </a:r>
            <a:r>
              <a:rPr lang="sr-Latn-CS"/>
              <a:t> </a:t>
            </a:r>
            <a:r>
              <a:rPr lang="sr-Cyrl-CS"/>
              <a:t>ентитета</a:t>
            </a:r>
            <a:r>
              <a:rPr lang="sr-Latn-CS"/>
              <a:t> </a:t>
            </a:r>
            <a:r>
              <a:rPr lang="sr-Cyrl-CS"/>
              <a:t>може</a:t>
            </a:r>
            <a:r>
              <a:rPr lang="sr-Latn-CS"/>
              <a:t> </a:t>
            </a:r>
            <a:r>
              <a:rPr lang="sr-Cyrl-CS"/>
              <a:t>имати</a:t>
            </a:r>
            <a:r>
              <a:rPr lang="sr-Latn-CS"/>
              <a:t> </a:t>
            </a:r>
            <a:r>
              <a:rPr lang="sr-Cyrl-CS"/>
              <a:t>само</a:t>
            </a:r>
            <a:r>
              <a:rPr lang="sr-Latn-CS"/>
              <a:t> </a:t>
            </a:r>
            <a:r>
              <a:rPr lang="sr-Cyrl-CS"/>
              <a:t>један</a:t>
            </a:r>
            <a:r>
              <a:rPr lang="sr-Latn-CS"/>
              <a:t> </a:t>
            </a:r>
            <a:r>
              <a:rPr lang="sr-Cyrl-CS"/>
              <a:t>надређени</a:t>
            </a:r>
            <a:r>
              <a:rPr lang="sr-Latn-CS"/>
              <a:t> </a:t>
            </a:r>
            <a:r>
              <a:rPr lang="sr-Cyrl-CS"/>
              <a:t>објекат</a:t>
            </a:r>
            <a:r>
              <a:rPr lang="sr-Latn-CS"/>
              <a:t>. </a:t>
            </a:r>
            <a:r>
              <a:rPr lang="sr-Cyrl-CS"/>
              <a:t>Везе</a:t>
            </a:r>
            <a:r>
              <a:rPr lang="sr-Latn-CS"/>
              <a:t> </a:t>
            </a:r>
            <a:r>
              <a:rPr lang="sr-Cyrl-CS"/>
              <a:t>илустроване</a:t>
            </a:r>
            <a:r>
              <a:rPr lang="sr-Latn-CS"/>
              <a:t> </a:t>
            </a:r>
            <a:r>
              <a:rPr lang="sr-Cyrl-CS"/>
              <a:t>на</a:t>
            </a:r>
            <a:r>
              <a:rPr lang="sr-Latn-CS"/>
              <a:t> </a:t>
            </a:r>
            <a:r>
              <a:rPr lang="sr-Cyrl-CS"/>
              <a:t>слици</a:t>
            </a:r>
            <a:r>
              <a:rPr lang="sr-Latn-CS"/>
              <a:t> </a:t>
            </a:r>
            <a:r>
              <a:rPr lang="sr-Cyrl-CS"/>
              <a:t>нису</a:t>
            </a:r>
            <a:r>
              <a:rPr lang="sr-Latn-CS"/>
              <a:t> </a:t>
            </a:r>
            <a:r>
              <a:rPr lang="sr-Cyrl-CS"/>
              <a:t>дозвољене</a:t>
            </a:r>
            <a:r>
              <a:rPr lang="sr-Latn-CS"/>
              <a:t>.</a:t>
            </a:r>
            <a:endParaRPr lang="en-US"/>
          </a:p>
        </p:txBody>
      </p:sp>
      <p:sp>
        <p:nvSpPr>
          <p:cNvPr id="166916" name="Rectangle 4"/>
          <p:cNvSpPr>
            <a:spLocks noChangeArrowheads="1"/>
          </p:cNvSpPr>
          <p:nvPr/>
        </p:nvSpPr>
        <p:spPr bwMode="auto">
          <a:xfrm>
            <a:off x="1905000" y="4038600"/>
            <a:ext cx="1676400" cy="609600"/>
          </a:xfrm>
          <a:prstGeom prst="rect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CS" sz="2400" b="1"/>
              <a:t>тип</a:t>
            </a:r>
            <a:r>
              <a:rPr lang="sr-Latn-CS" sz="2400" b="1"/>
              <a:t>1</a:t>
            </a:r>
            <a:endParaRPr lang="en-US" sz="2400" b="1"/>
          </a:p>
        </p:txBody>
      </p:sp>
      <p:sp>
        <p:nvSpPr>
          <p:cNvPr id="166917" name="Rectangle 5"/>
          <p:cNvSpPr>
            <a:spLocks noChangeArrowheads="1"/>
          </p:cNvSpPr>
          <p:nvPr/>
        </p:nvSpPr>
        <p:spPr bwMode="auto">
          <a:xfrm>
            <a:off x="5334000" y="4038600"/>
            <a:ext cx="1676400" cy="609600"/>
          </a:xfrm>
          <a:prstGeom prst="rect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CS" sz="2400" b="1"/>
              <a:t>тип</a:t>
            </a:r>
            <a:r>
              <a:rPr lang="sr-Latn-CS" sz="2400" b="1"/>
              <a:t>2</a:t>
            </a:r>
            <a:endParaRPr lang="en-US" sz="2400" b="1"/>
          </a:p>
        </p:txBody>
      </p:sp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3352800" y="54102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sr-Latn-CS"/>
          </a:p>
        </p:txBody>
      </p:sp>
      <p:sp>
        <p:nvSpPr>
          <p:cNvPr id="166919" name="Rectangle 7"/>
          <p:cNvSpPr>
            <a:spLocks noChangeArrowheads="1"/>
          </p:cNvSpPr>
          <p:nvPr/>
        </p:nvSpPr>
        <p:spPr bwMode="auto">
          <a:xfrm>
            <a:off x="3276600" y="5334000"/>
            <a:ext cx="2362200" cy="609600"/>
          </a:xfrm>
          <a:prstGeom prst="rect">
            <a:avLst/>
          </a:prstGeom>
          <a:solidFill>
            <a:srgbClr val="66C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Cyrl-CS"/>
          </a:p>
        </p:txBody>
      </p:sp>
      <p:sp>
        <p:nvSpPr>
          <p:cNvPr id="166920" name="Rectangle 8"/>
          <p:cNvSpPr>
            <a:spLocks noChangeArrowheads="1"/>
          </p:cNvSpPr>
          <p:nvPr/>
        </p:nvSpPr>
        <p:spPr bwMode="auto">
          <a:xfrm>
            <a:off x="3352800" y="5410200"/>
            <a:ext cx="2209800" cy="457200"/>
          </a:xfrm>
          <a:prstGeom prst="rect">
            <a:avLst/>
          </a:prstGeom>
          <a:solidFill>
            <a:srgbClr val="66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CS" sz="2400" b="1"/>
              <a:t>тип</a:t>
            </a:r>
            <a:r>
              <a:rPr lang="sr-Latn-CS" sz="2400" b="1"/>
              <a:t>3</a:t>
            </a:r>
            <a:endParaRPr lang="en-US" sz="2400" b="1"/>
          </a:p>
        </p:txBody>
      </p:sp>
      <p:sp>
        <p:nvSpPr>
          <p:cNvPr id="166921" name="Line 9"/>
          <p:cNvSpPr>
            <a:spLocks noChangeShapeType="1"/>
          </p:cNvSpPr>
          <p:nvPr/>
        </p:nvSpPr>
        <p:spPr bwMode="auto">
          <a:xfrm>
            <a:off x="2667000" y="4648200"/>
            <a:ext cx="16764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6922" name="Line 10"/>
          <p:cNvSpPr>
            <a:spLocks noChangeShapeType="1"/>
          </p:cNvSpPr>
          <p:nvPr/>
        </p:nvSpPr>
        <p:spPr bwMode="auto">
          <a:xfrm flipH="1">
            <a:off x="4648200" y="4648200"/>
            <a:ext cx="14478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AE61AC16-C3B5-4E79-B2E4-EC98CB27D7EB}" type="slidenum">
              <a:rPr lang="en-US" sz="1200">
                <a:latin typeface="+mn-lt"/>
              </a:rPr>
              <a:pPr algn="r">
                <a:defRPr/>
              </a:pPr>
              <a:t>34</a:t>
            </a:fld>
            <a:endParaRPr lang="en-US" sz="1200">
              <a:latin typeface="+mn-lt"/>
            </a:endParaRPr>
          </a:p>
        </p:txBody>
      </p:sp>
      <p:sp>
        <p:nvSpPr>
          <p:cNvPr id="168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28850" y="334963"/>
            <a:ext cx="5867400" cy="914400"/>
          </a:xfrm>
        </p:spPr>
        <p:txBody>
          <a:bodyPr/>
          <a:lstStyle/>
          <a:p>
            <a:r>
              <a:rPr lang="sr-Cyrl-CS" sz="3600"/>
              <a:t>Основни концепти МОВ-а</a:t>
            </a:r>
            <a:endParaRPr lang="sr-Latn-CS" sz="2400"/>
          </a:p>
        </p:txBody>
      </p:sp>
      <p:sp>
        <p:nvSpPr>
          <p:cNvPr id="16896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3886200"/>
            <a:ext cx="8458200" cy="2711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1800"/>
              <a:t>Објекат у систему представља било неки физички објекат или коцепт реалног система.</a:t>
            </a:r>
          </a:p>
          <a:p>
            <a:pPr>
              <a:lnSpc>
                <a:spcPct val="80000"/>
              </a:lnSpc>
            </a:pPr>
            <a:r>
              <a:rPr lang="sr-Cyrl-CS" sz="1800"/>
              <a:t>Везе у моделу описују начин повезивања два објекта (бинарна веза)</a:t>
            </a:r>
          </a:p>
          <a:p>
            <a:pPr>
              <a:lnSpc>
                <a:spcPct val="80000"/>
              </a:lnSpc>
            </a:pPr>
            <a:r>
              <a:rPr lang="sr-Cyrl-CS" sz="1800"/>
              <a:t>Свака бинарна веза дефинише два пресликавања</a:t>
            </a:r>
          </a:p>
          <a:p>
            <a:pPr>
              <a:lnSpc>
                <a:spcPct val="80000"/>
              </a:lnSpc>
            </a:pPr>
            <a:r>
              <a:rPr lang="sr-Cyrl-CS" sz="1800"/>
              <a:t>Пресликавања дефинишу улоге објеката у вези.</a:t>
            </a:r>
            <a:endParaRPr lang="sr-Latn-CS" sz="1800"/>
          </a:p>
          <a:p>
            <a:pPr>
              <a:lnSpc>
                <a:spcPct val="80000"/>
              </a:lnSpc>
            </a:pPr>
            <a:r>
              <a:rPr lang="sr-Cyrl-CS" sz="1800"/>
              <a:t>Кардиналност пресликавања (</a:t>
            </a:r>
            <a:r>
              <a:rPr lang="sr-Latn-CS" sz="1800"/>
              <a:t>E1 </a:t>
            </a:r>
            <a:r>
              <a:rPr lang="sr-Latn-CS" sz="1800">
                <a:sym typeface="Wingdings" pitchFamily="2" charset="2"/>
              </a:rPr>
              <a:t> E2</a:t>
            </a:r>
            <a:r>
              <a:rPr lang="sr-Latn-CS" sz="1800"/>
              <a:t>) </a:t>
            </a:r>
            <a:r>
              <a:rPr lang="sr-Cyrl-CS" sz="1800"/>
              <a:t>дефинише најмањи могући </a:t>
            </a:r>
            <a:r>
              <a:rPr lang="sr-Latn-CS" sz="1800"/>
              <a:t>(DG) </a:t>
            </a:r>
            <a:r>
              <a:rPr lang="sr-Cyrl-CS" sz="1800"/>
              <a:t>и највећи могући</a:t>
            </a:r>
            <a:r>
              <a:rPr lang="sr-Latn-CS" sz="1800"/>
              <a:t> (GG) </a:t>
            </a:r>
            <a:r>
              <a:rPr lang="sr-Cyrl-CS" sz="1800"/>
              <a:t>број појављивања типа објекта </a:t>
            </a:r>
            <a:r>
              <a:rPr lang="sr-Latn-CS" sz="1800"/>
              <a:t>E2, </a:t>
            </a:r>
            <a:r>
              <a:rPr lang="sr-Cyrl-CS" sz="1800"/>
              <a:t>за једно појављивање типа објекта </a:t>
            </a:r>
            <a:r>
              <a:rPr lang="sr-Latn-CS" sz="1800"/>
              <a:t>E1.</a:t>
            </a:r>
          </a:p>
          <a:p>
            <a:pPr>
              <a:lnSpc>
                <a:spcPct val="80000"/>
              </a:lnSpc>
            </a:pPr>
            <a:r>
              <a:rPr lang="sr-Latn-CS" sz="1800"/>
              <a:t>DG </a:t>
            </a:r>
            <a:r>
              <a:rPr lang="sr-Latn-CS" sz="1800">
                <a:cs typeface="Times New Roman" pitchFamily="18" charset="0"/>
              </a:rPr>
              <a:t>℮ [0,1..M], GG ℮ [1,..M] </a:t>
            </a:r>
            <a:r>
              <a:rPr lang="sr-Latn-CS" sz="1800">
                <a:cs typeface="Times New Roman" pitchFamily="18" charset="0"/>
                <a:sym typeface="Wingdings" pitchFamily="2" charset="2"/>
              </a:rPr>
              <a:t> DG ≤ GG</a:t>
            </a:r>
            <a:endParaRPr lang="sr-Latn-CS" sz="180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Cyrl-CS" sz="1800"/>
              <a:t>Објекти се описују атрибутима.</a:t>
            </a:r>
            <a:endParaRPr lang="sr-Latn-CS" sz="1800"/>
          </a:p>
          <a:p>
            <a:pPr>
              <a:lnSpc>
                <a:spcPct val="80000"/>
              </a:lnSpc>
            </a:pPr>
            <a:r>
              <a:rPr lang="sr-Cyrl-CS" sz="1800"/>
              <a:t>Атрибут узима вредност из скупа могућих вредности</a:t>
            </a:r>
            <a:r>
              <a:rPr lang="sr-Latn-CS" sz="1800"/>
              <a:t> (</a:t>
            </a:r>
            <a:r>
              <a:rPr lang="sr-Cyrl-CS" sz="1800"/>
              <a:t>домен</a:t>
            </a:r>
            <a:r>
              <a:rPr lang="sr-Latn-CS" sz="1800"/>
              <a:t>)</a:t>
            </a:r>
          </a:p>
        </p:txBody>
      </p:sp>
      <p:graphicFrame>
        <p:nvGraphicFramePr>
          <p:cNvPr id="168965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1295400" y="1447800"/>
          <a:ext cx="6781800" cy="2133600"/>
        </p:xfrm>
        <a:graphic>
          <a:graphicData uri="http://schemas.openxmlformats.org/presentationml/2006/ole">
            <p:oleObj spid="_x0000_s168965" name="Visio" r:id="rId4" imgW="4998110" imgH="1577340" progId="Visio.Drawing.6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6697B0C5-C740-462E-99E5-69541D326390}" type="slidenum">
              <a:rPr lang="en-US" sz="1200">
                <a:latin typeface="+mn-lt"/>
              </a:rPr>
              <a:pPr algn="r">
                <a:defRPr/>
              </a:pPr>
              <a:t>35</a:t>
            </a:fld>
            <a:endParaRPr lang="en-US" sz="1200">
              <a:latin typeface="+mn-lt"/>
            </a:endParaRPr>
          </a:p>
        </p:txBody>
      </p:sp>
      <p:sp>
        <p:nvSpPr>
          <p:cNvPr id="171011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1949450" y="369888"/>
            <a:ext cx="6353175" cy="1012825"/>
          </a:xfrm>
        </p:spPr>
        <p:txBody>
          <a:bodyPr/>
          <a:lstStyle/>
          <a:p>
            <a:pPr algn="ctr"/>
            <a:r>
              <a:rPr lang="sr-Cyrl-CS" sz="3600"/>
              <a:t>Пример основних типова веза</a:t>
            </a:r>
            <a:endParaRPr lang="sr-Latn-CS" sz="2400"/>
          </a:p>
        </p:txBody>
      </p:sp>
      <p:graphicFrame>
        <p:nvGraphicFramePr>
          <p:cNvPr id="181251" name="Object 3"/>
          <p:cNvGraphicFramePr>
            <a:graphicFrameLocks noChangeAspect="1"/>
          </p:cNvGraphicFramePr>
          <p:nvPr>
            <p:ph sz="quarter" idx="4294967295"/>
          </p:nvPr>
        </p:nvGraphicFramePr>
        <p:xfrm>
          <a:off x="1809750" y="2252663"/>
          <a:ext cx="5511800" cy="612775"/>
        </p:xfrm>
        <a:graphic>
          <a:graphicData uri="http://schemas.openxmlformats.org/presentationml/2006/ole">
            <p:oleObj spid="_x0000_s171012" name="Visio" r:id="rId4" imgW="4374794" imgH="413918" progId="Visio.Drawing.6">
              <p:embed/>
            </p:oleObj>
          </a:graphicData>
        </a:graphic>
      </p:graphicFrame>
      <p:graphicFrame>
        <p:nvGraphicFramePr>
          <p:cNvPr id="181252" name="Object 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1879600" y="3244850"/>
          <a:ext cx="5392738" cy="627063"/>
        </p:xfrm>
        <a:graphic>
          <a:graphicData uri="http://schemas.openxmlformats.org/presentationml/2006/ole">
            <p:oleObj spid="_x0000_s171013" name="Visio" r:id="rId5" imgW="4162654" imgH="413918" progId="Visio.Drawing.6">
              <p:embed/>
            </p:oleObj>
          </a:graphicData>
        </a:graphic>
      </p:graphicFrame>
      <p:graphicFrame>
        <p:nvGraphicFramePr>
          <p:cNvPr id="181253" name="Object 5"/>
          <p:cNvGraphicFramePr>
            <a:graphicFrameLocks noChangeAspect="1"/>
          </p:cNvGraphicFramePr>
          <p:nvPr>
            <p:ph sz="quarter" idx="4294967295"/>
          </p:nvPr>
        </p:nvGraphicFramePr>
        <p:xfrm>
          <a:off x="1879600" y="4491038"/>
          <a:ext cx="5440363" cy="596900"/>
        </p:xfrm>
        <a:graphic>
          <a:graphicData uri="http://schemas.openxmlformats.org/presentationml/2006/ole">
            <p:oleObj spid="_x0000_s171014" name="Visio" r:id="rId6" imgW="4427830" imgH="413918" progId="Visio.Drawing.6">
              <p:embed/>
            </p:oleObj>
          </a:graphicData>
        </a:graphic>
      </p:graphicFrame>
      <p:graphicFrame>
        <p:nvGraphicFramePr>
          <p:cNvPr id="181254" name="Object 6"/>
          <p:cNvGraphicFramePr>
            <a:graphicFrameLocks noChangeAspect="1"/>
          </p:cNvGraphicFramePr>
          <p:nvPr>
            <p:ph sz="quarter" idx="4294967295"/>
          </p:nvPr>
        </p:nvGraphicFramePr>
        <p:xfrm>
          <a:off x="4643438" y="4365625"/>
          <a:ext cx="1223962" cy="696913"/>
        </p:xfrm>
        <a:graphic>
          <a:graphicData uri="http://schemas.openxmlformats.org/presentationml/2006/ole">
            <p:oleObj spid="_x0000_s171015" name="Visio" r:id="rId7" imgW="801014" imgH="413918" progId="Visio.Drawing.6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1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1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1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1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8388EC58-EA4D-4B53-9825-81CE7630335A}" type="slidenum">
              <a:rPr lang="en-US" sz="1200">
                <a:latin typeface="+mn-lt"/>
              </a:rPr>
              <a:pPr algn="r">
                <a:defRPr/>
              </a:pPr>
              <a:t>36</a:t>
            </a:fld>
            <a:endParaRPr lang="en-US" sz="1200">
              <a:latin typeface="+mn-lt"/>
            </a:endParaRPr>
          </a:p>
        </p:txBody>
      </p:sp>
      <p:sp>
        <p:nvSpPr>
          <p:cNvPr id="17305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49450" y="369888"/>
            <a:ext cx="6353175" cy="1012825"/>
          </a:xfrm>
        </p:spPr>
        <p:txBody>
          <a:bodyPr/>
          <a:lstStyle/>
          <a:p>
            <a:pPr algn="ctr"/>
            <a:r>
              <a:rPr lang="sr-Cyrl-CS"/>
              <a:t>Концепт јаког и слабог објекта</a:t>
            </a:r>
            <a:endParaRPr lang="sr-Latn-CS"/>
          </a:p>
        </p:txBody>
      </p:sp>
      <p:sp>
        <p:nvSpPr>
          <p:cNvPr id="17306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2688" y="4249738"/>
            <a:ext cx="7119937" cy="15541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1900"/>
              <a:t>	Слаб објекат не може да постоји (егзистенцијално је зависан) од надређеног (јаког) објекта</a:t>
            </a:r>
          </a:p>
          <a:p>
            <a:pPr>
              <a:lnSpc>
                <a:spcPct val="80000"/>
              </a:lnSpc>
              <a:buFontTx/>
              <a:buNone/>
            </a:pPr>
            <a:endParaRPr lang="sr-Cyrl-CS" sz="1900"/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1900"/>
              <a:t>	Слаб објекат не може да се идентификује(идентификационо је зависан) без везе са надређеним објектом</a:t>
            </a:r>
          </a:p>
          <a:p>
            <a:pPr>
              <a:lnSpc>
                <a:spcPct val="80000"/>
              </a:lnSpc>
              <a:buFontTx/>
              <a:buNone/>
            </a:pPr>
            <a:endParaRPr lang="sr-Cyrl-CS" sz="1900"/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1900"/>
              <a:t>	Кардиналност пресликавања слаб -&gt; јак се подразумева (1,1)</a:t>
            </a:r>
            <a:endParaRPr lang="sr-Latn-CS" sz="1900"/>
          </a:p>
        </p:txBody>
      </p:sp>
      <p:graphicFrame>
        <p:nvGraphicFramePr>
          <p:cNvPr id="269316" name="Object 4"/>
          <p:cNvGraphicFramePr>
            <a:graphicFrameLocks noChangeAspect="1"/>
          </p:cNvGraphicFramePr>
          <p:nvPr/>
        </p:nvGraphicFramePr>
        <p:xfrm>
          <a:off x="2055813" y="1828800"/>
          <a:ext cx="1147762" cy="1960563"/>
        </p:xfrm>
        <a:graphic>
          <a:graphicData uri="http://schemas.openxmlformats.org/presentationml/2006/ole">
            <p:oleObj spid="_x0000_s173061" name="Visio" r:id="rId4" imgW="801014" imgH="1105814" progId="Visio.Drawing.6">
              <p:embed/>
            </p:oleObj>
          </a:graphicData>
        </a:graphic>
      </p:graphicFrame>
      <p:graphicFrame>
        <p:nvGraphicFramePr>
          <p:cNvPr id="269317" name="Object 5"/>
          <p:cNvGraphicFramePr>
            <a:graphicFrameLocks noChangeAspect="1"/>
          </p:cNvGraphicFramePr>
          <p:nvPr/>
        </p:nvGraphicFramePr>
        <p:xfrm>
          <a:off x="4206875" y="1752600"/>
          <a:ext cx="2957513" cy="2108200"/>
        </p:xfrm>
        <a:graphic>
          <a:graphicData uri="http://schemas.openxmlformats.org/presentationml/2006/ole">
            <p:oleObj spid="_x0000_s173062" name="Visio" r:id="rId5" imgW="2242718" imgH="1428902" progId="Visio.Drawing.6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9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9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63E43743-12E0-400A-AB0E-E3C7DFF2C960}" type="slidenum">
              <a:rPr lang="en-US" sz="1200">
                <a:latin typeface="+mn-lt"/>
              </a:rPr>
              <a:pPr algn="r">
                <a:defRPr/>
              </a:pPr>
              <a:t>4</a:t>
            </a:fld>
            <a:endParaRPr lang="en-US" sz="1200">
              <a:latin typeface="+mn-lt"/>
            </a:endParaRPr>
          </a:p>
        </p:txBody>
      </p:sp>
      <p:sp>
        <p:nvSpPr>
          <p:cNvPr id="1075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369888"/>
            <a:ext cx="8424863" cy="1012825"/>
          </a:xfrm>
        </p:spPr>
        <p:txBody>
          <a:bodyPr/>
          <a:lstStyle/>
          <a:p>
            <a:r>
              <a:rPr lang="ru-RU" sz="3600"/>
              <a:t>ПМОВ</a:t>
            </a:r>
            <a:br>
              <a:rPr lang="ru-RU" sz="3600"/>
            </a:br>
            <a:r>
              <a:rPr lang="ru-RU" sz="3600"/>
              <a:t>Проширени модел објекти везе</a:t>
            </a:r>
            <a:endParaRPr lang="en-US" sz="3600"/>
          </a:p>
        </p:txBody>
      </p:sp>
      <p:sp>
        <p:nvSpPr>
          <p:cNvPr id="10752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79600" y="1831975"/>
            <a:ext cx="6423025" cy="4187825"/>
          </a:xfrm>
        </p:spPr>
        <p:txBody>
          <a:bodyPr/>
          <a:lstStyle/>
          <a:p>
            <a:r>
              <a:rPr lang="sr-Cyrl-CS"/>
              <a:t>Увод</a:t>
            </a:r>
          </a:p>
          <a:p>
            <a:r>
              <a:rPr lang="sr-Cyrl-CS"/>
              <a:t>Методолошке поставке развоја ИС</a:t>
            </a:r>
          </a:p>
          <a:p>
            <a:r>
              <a:rPr lang="sr-Cyrl-CS"/>
              <a:t>Модел података</a:t>
            </a:r>
          </a:p>
          <a:p>
            <a:r>
              <a:rPr lang="sr-Cyrl-CS"/>
              <a:t>Модел објекти везе</a:t>
            </a:r>
          </a:p>
          <a:p>
            <a:r>
              <a:rPr lang="sr-Cyrl-CS"/>
              <a:t>Пример – Електронска продавница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4C4C81F-F693-49F1-A8B1-4461D31C1E73}" type="slidenum">
              <a:rPr lang="en-US" sz="1200">
                <a:latin typeface="+mn-lt"/>
              </a:rPr>
              <a:pPr algn="r">
                <a:defRPr/>
              </a:pPr>
              <a:t>5</a:t>
            </a:fld>
            <a:endParaRPr lang="en-US" sz="1200">
              <a:latin typeface="+mn-lt"/>
            </a:endParaRPr>
          </a:p>
        </p:txBody>
      </p:sp>
      <p:sp>
        <p:nvSpPr>
          <p:cNvPr id="10957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 sz="3600"/>
              <a:t>Увод</a:t>
            </a:r>
            <a:endParaRPr lang="en-US" sz="3600"/>
          </a:p>
        </p:txBody>
      </p:sp>
      <p:sp>
        <p:nvSpPr>
          <p:cNvPr id="1095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6463" y="1524000"/>
            <a:ext cx="7396162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sz="2600"/>
              <a:t>Методологија развоја информационих система захтева да се прецизно дефинише шта се под појмом информационог система подразумева</a:t>
            </a:r>
            <a:r>
              <a:rPr lang="ru-RU" sz="2600"/>
              <a:t>, </a:t>
            </a:r>
            <a:r>
              <a:rPr lang="sr-Latn-CS" sz="2600"/>
              <a:t>које су његове функције и какав је његов положај у систему у коме делује</a:t>
            </a:r>
            <a:r>
              <a:rPr lang="ru-RU" sz="2600"/>
              <a:t>.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600"/>
          </a:p>
          <a:p>
            <a:pPr>
              <a:lnSpc>
                <a:spcPct val="80000"/>
              </a:lnSpc>
            </a:pPr>
            <a:r>
              <a:rPr lang="sr-Latn-CS" sz="2600"/>
              <a:t>Методологија развоја информационих система треба да буде општа</a:t>
            </a:r>
            <a:r>
              <a:rPr lang="ru-RU" sz="2600"/>
              <a:t>, </a:t>
            </a:r>
            <a:r>
              <a:rPr lang="sr-Latn-CS" sz="2600"/>
              <a:t>применљива на системе било које врсте</a:t>
            </a:r>
            <a:r>
              <a:rPr lang="ru-RU" sz="2600"/>
              <a:t>, </a:t>
            </a:r>
            <a:r>
              <a:rPr lang="sr-Latn-CS" sz="2600"/>
              <a:t>односно на неки</a:t>
            </a:r>
            <a:r>
              <a:rPr lang="ru-RU" sz="2600"/>
              <a:t> "</a:t>
            </a:r>
            <a:r>
              <a:rPr lang="sr-Latn-CS" sz="2600"/>
              <a:t>општи</a:t>
            </a:r>
            <a:r>
              <a:rPr lang="sr-Cyrl-CS" sz="2600"/>
              <a:t> </a:t>
            </a:r>
            <a:r>
              <a:rPr lang="sr-Latn-CS" sz="2600"/>
              <a:t>систем</a:t>
            </a:r>
            <a:r>
              <a:rPr lang="ru-RU" sz="2600"/>
              <a:t>". </a:t>
            </a:r>
            <a:endParaRPr lang="en-US" sz="2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BF232396-ECE0-4115-870B-EA6138CB2A7A}" type="slidenum">
              <a:rPr lang="en-US" sz="1200">
                <a:latin typeface="+mn-lt"/>
              </a:rPr>
              <a:pPr algn="r">
                <a:defRPr/>
              </a:pPr>
              <a:t>6</a:t>
            </a:fld>
            <a:endParaRPr lang="en-US" sz="1200">
              <a:latin typeface="+mn-lt"/>
            </a:endParaRPr>
          </a:p>
        </p:txBody>
      </p:sp>
      <p:sp>
        <p:nvSpPr>
          <p:cNvPr id="11161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19300" y="369888"/>
            <a:ext cx="6283325" cy="1012825"/>
          </a:xfrm>
        </p:spPr>
        <p:txBody>
          <a:bodyPr/>
          <a:lstStyle/>
          <a:p>
            <a:pPr algn="ctr"/>
            <a:r>
              <a:rPr lang="sr-Cyrl-CS" sz="3600"/>
              <a:t>Методолошке поставке </a:t>
            </a:r>
            <a:br>
              <a:rPr lang="sr-Cyrl-CS" sz="3600"/>
            </a:br>
            <a:r>
              <a:rPr lang="sr-Cyrl-CS" sz="3600"/>
              <a:t>развоја ИС</a:t>
            </a:r>
            <a:endParaRPr lang="en-US" sz="3600"/>
          </a:p>
        </p:txBody>
      </p:sp>
      <p:sp>
        <p:nvSpPr>
          <p:cNvPr id="11162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674813"/>
            <a:ext cx="7693025" cy="41941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sz="2600"/>
              <a:t>Систем се</a:t>
            </a:r>
            <a:r>
              <a:rPr lang="ru-RU" sz="2600"/>
              <a:t>, </a:t>
            </a:r>
            <a:r>
              <a:rPr lang="sr-Latn-CS" sz="2600"/>
              <a:t>као што је речено</a:t>
            </a:r>
            <a:r>
              <a:rPr lang="ru-RU" sz="2600"/>
              <a:t>, </a:t>
            </a:r>
            <a:r>
              <a:rPr lang="sr-Latn-CS" sz="2600"/>
              <a:t>најопштије дефинише као </a:t>
            </a:r>
            <a:r>
              <a:rPr lang="sr-Latn-CS" sz="2600" b="1">
                <a:solidFill>
                  <a:srgbClr val="A50021"/>
                </a:solidFill>
              </a:rPr>
              <a:t>скуп објеката</a:t>
            </a:r>
            <a:r>
              <a:rPr lang="ru-RU" sz="2600" b="1">
                <a:solidFill>
                  <a:srgbClr val="A50021"/>
                </a:solidFill>
              </a:rPr>
              <a:t> (</a:t>
            </a:r>
            <a:r>
              <a:rPr lang="sr-Latn-CS" sz="2600" b="1">
                <a:solidFill>
                  <a:srgbClr val="A50021"/>
                </a:solidFill>
              </a:rPr>
              <a:t>ентитета</a:t>
            </a:r>
            <a:r>
              <a:rPr lang="ru-RU" sz="2600" b="1">
                <a:solidFill>
                  <a:srgbClr val="A50021"/>
                </a:solidFill>
              </a:rPr>
              <a:t>) </a:t>
            </a:r>
            <a:r>
              <a:rPr lang="sr-Latn-CS" sz="2600" b="1">
                <a:solidFill>
                  <a:srgbClr val="A50021"/>
                </a:solidFill>
              </a:rPr>
              <a:t>и њихових ме</a:t>
            </a:r>
            <a:r>
              <a:rPr lang="sr-Cyrl-CS" sz="2600" b="1">
                <a:solidFill>
                  <a:srgbClr val="A50021"/>
                </a:solidFill>
              </a:rPr>
              <a:t>ђ</a:t>
            </a:r>
            <a:r>
              <a:rPr lang="sr-Latn-CS" sz="2600" b="1">
                <a:solidFill>
                  <a:srgbClr val="A50021"/>
                </a:solidFill>
              </a:rPr>
              <a:t>усобних веза</a:t>
            </a:r>
            <a:r>
              <a:rPr lang="ru-RU" sz="2600"/>
              <a:t>. </a:t>
            </a:r>
          </a:p>
          <a:p>
            <a:pPr>
              <a:lnSpc>
                <a:spcPct val="80000"/>
              </a:lnSpc>
            </a:pPr>
            <a:endParaRPr lang="ru-RU" sz="2600"/>
          </a:p>
          <a:p>
            <a:pPr>
              <a:lnSpc>
                <a:spcPct val="80000"/>
              </a:lnSpc>
            </a:pPr>
            <a:r>
              <a:rPr lang="sr-Latn-CS" sz="2600"/>
              <a:t>Објекти у систему могу да буду неки физички објекти</a:t>
            </a:r>
            <a:r>
              <a:rPr lang="ru-RU" sz="2600"/>
              <a:t>, </a:t>
            </a:r>
            <a:r>
              <a:rPr lang="sr-Latn-CS" sz="2600"/>
              <a:t>концепти</a:t>
            </a:r>
            <a:r>
              <a:rPr lang="ru-RU" sz="2600"/>
              <a:t>, </a:t>
            </a:r>
            <a:r>
              <a:rPr lang="sr-Latn-CS" sz="2600"/>
              <a:t>дога</a:t>
            </a:r>
            <a:r>
              <a:rPr lang="sr-Cyrl-CS" sz="2600"/>
              <a:t>ђ</a:t>
            </a:r>
            <a:r>
              <a:rPr lang="sr-Latn-CS" sz="2600"/>
              <a:t>аји и друго</a:t>
            </a:r>
            <a:r>
              <a:rPr lang="ru-RU" sz="2600"/>
              <a:t>. </a:t>
            </a:r>
          </a:p>
          <a:p>
            <a:pPr>
              <a:lnSpc>
                <a:spcPct val="80000"/>
              </a:lnSpc>
            </a:pPr>
            <a:endParaRPr lang="ru-RU" sz="2600"/>
          </a:p>
          <a:p>
            <a:pPr>
              <a:lnSpc>
                <a:spcPct val="80000"/>
              </a:lnSpc>
            </a:pPr>
            <a:r>
              <a:rPr lang="sr-Latn-CS" sz="2600"/>
              <a:t>Објекти се у моделу неког система описују преко својих својстава</a:t>
            </a:r>
            <a:r>
              <a:rPr lang="ru-RU" sz="2600"/>
              <a:t> (</a:t>
            </a:r>
            <a:r>
              <a:rPr lang="sr-Latn-CS" sz="2600"/>
              <a:t>атрибута</a:t>
            </a:r>
            <a:r>
              <a:rPr lang="ru-RU" sz="2600"/>
              <a:t>). </a:t>
            </a:r>
          </a:p>
          <a:p>
            <a:pPr>
              <a:lnSpc>
                <a:spcPct val="80000"/>
              </a:lnSpc>
            </a:pPr>
            <a:endParaRPr lang="ru-RU" sz="2600"/>
          </a:p>
          <a:p>
            <a:pPr>
              <a:lnSpc>
                <a:spcPct val="80000"/>
              </a:lnSpc>
            </a:pPr>
            <a:r>
              <a:rPr lang="sr-Latn-CS" sz="2600"/>
              <a:t>Дејство околине на систем описује се преко улаза у систем</a:t>
            </a:r>
            <a:r>
              <a:rPr lang="ru-RU" sz="2600"/>
              <a:t>, </a:t>
            </a:r>
            <a:r>
              <a:rPr lang="sr-Latn-CS" sz="2600"/>
              <a:t>а дејство система на околину преко његових излаза</a:t>
            </a:r>
            <a:r>
              <a:rPr lang="ru-RU" sz="2600"/>
              <a:t>. </a:t>
            </a:r>
            <a:endParaRPr lang="en-US" sz="2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B2FD944C-E5F7-44F0-B5F1-62A456BE90D6}" type="slidenum">
              <a:rPr lang="en-US" sz="1200">
                <a:latin typeface="+mn-lt"/>
              </a:rPr>
              <a:pPr algn="r">
                <a:defRPr/>
              </a:pPr>
              <a:t>7</a:t>
            </a:fld>
            <a:endParaRPr lang="en-US" sz="1200">
              <a:latin typeface="+mn-lt"/>
            </a:endParaRP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19200" y="990600"/>
            <a:ext cx="7388225" cy="42211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sz="3000"/>
              <a:t>Основу информационог система чини база података</a:t>
            </a:r>
            <a:r>
              <a:rPr lang="ru-RU" sz="3000"/>
              <a:t>, </a:t>
            </a:r>
            <a:r>
              <a:rPr lang="sr-Latn-CS" sz="3000"/>
              <a:t>која се сада може дефинисати и као </a:t>
            </a:r>
            <a:r>
              <a:rPr lang="sr-Latn-CS" sz="3000" b="1">
                <a:solidFill>
                  <a:srgbClr val="A50021"/>
                </a:solidFill>
              </a:rPr>
              <a:t>колекција ме</a:t>
            </a:r>
            <a:r>
              <a:rPr lang="sr-Cyrl-CS" sz="3000" b="1">
                <a:solidFill>
                  <a:srgbClr val="A50021"/>
                </a:solidFill>
              </a:rPr>
              <a:t>ђ</a:t>
            </a:r>
            <a:r>
              <a:rPr lang="sr-Latn-CS" sz="3000" b="1">
                <a:solidFill>
                  <a:srgbClr val="A50021"/>
                </a:solidFill>
              </a:rPr>
              <a:t>усобно повезаних </a:t>
            </a:r>
            <a:r>
              <a:rPr lang="sr-Cyrl-CS" sz="3000" b="1">
                <a:solidFill>
                  <a:srgbClr val="A50021"/>
                </a:solidFill>
              </a:rPr>
              <a:t>ентитета (</a:t>
            </a:r>
            <a:r>
              <a:rPr lang="sr-Latn-CS" sz="3000" b="1">
                <a:solidFill>
                  <a:srgbClr val="A50021"/>
                </a:solidFill>
              </a:rPr>
              <a:t>објек</a:t>
            </a:r>
            <a:r>
              <a:rPr lang="sr-Cyrl-CS" sz="3000" b="1">
                <a:solidFill>
                  <a:srgbClr val="A50021"/>
                </a:solidFill>
              </a:rPr>
              <a:t>а</a:t>
            </a:r>
            <a:r>
              <a:rPr lang="sr-Latn-CS" sz="3000" b="1">
                <a:solidFill>
                  <a:srgbClr val="A50021"/>
                </a:solidFill>
              </a:rPr>
              <a:t>т</a:t>
            </a:r>
            <a:r>
              <a:rPr lang="sr-Cyrl-CS" sz="3000" b="1">
                <a:solidFill>
                  <a:srgbClr val="A50021"/>
                </a:solidFill>
              </a:rPr>
              <a:t>а) </a:t>
            </a:r>
            <a:r>
              <a:rPr lang="sr-Latn-CS" sz="3000" b="1">
                <a:solidFill>
                  <a:srgbClr val="A50021"/>
                </a:solidFill>
              </a:rPr>
              <a:t>посматраног реалног система</a:t>
            </a:r>
            <a:r>
              <a:rPr lang="ru-RU" sz="3000" b="1">
                <a:solidFill>
                  <a:srgbClr val="A50021"/>
                </a:solidFill>
              </a:rPr>
              <a:t>,  њихових међусобних </a:t>
            </a:r>
            <a:r>
              <a:rPr lang="sr-Latn-CS" sz="3000" b="1">
                <a:solidFill>
                  <a:srgbClr val="A50021"/>
                </a:solidFill>
              </a:rPr>
              <a:t>вез</a:t>
            </a:r>
            <a:r>
              <a:rPr lang="sr-Cyrl-CS" sz="3000" b="1">
                <a:solidFill>
                  <a:srgbClr val="A50021"/>
                </a:solidFill>
              </a:rPr>
              <a:t>а</a:t>
            </a:r>
            <a:r>
              <a:rPr lang="sr-Latn-CS" sz="3000" b="1">
                <a:solidFill>
                  <a:srgbClr val="A50021"/>
                </a:solidFill>
              </a:rPr>
              <a:t> и атрибут</a:t>
            </a:r>
            <a:r>
              <a:rPr lang="sr-Cyrl-CS" sz="3000" b="1">
                <a:solidFill>
                  <a:srgbClr val="A50021"/>
                </a:solidFill>
              </a:rPr>
              <a:t>а</a:t>
            </a:r>
            <a:r>
              <a:rPr lang="sr-Latn-CS" sz="3000" b="1">
                <a:solidFill>
                  <a:srgbClr val="A50021"/>
                </a:solidFill>
              </a:rPr>
              <a:t> </a:t>
            </a:r>
            <a:r>
              <a:rPr lang="sr-Cyrl-CS" sz="3000" b="1">
                <a:solidFill>
                  <a:srgbClr val="A50021"/>
                </a:solidFill>
              </a:rPr>
              <a:t>који их описују</a:t>
            </a:r>
            <a:r>
              <a:rPr lang="ru-RU" sz="3000"/>
              <a:t>. </a:t>
            </a:r>
          </a:p>
          <a:p>
            <a:pPr>
              <a:lnSpc>
                <a:spcPct val="80000"/>
              </a:lnSpc>
            </a:pPr>
            <a:endParaRPr lang="ru-RU" sz="3000"/>
          </a:p>
          <a:p>
            <a:pPr>
              <a:lnSpc>
                <a:spcPct val="80000"/>
              </a:lnSpc>
            </a:pPr>
            <a:r>
              <a:rPr lang="sr-Latn-CS" sz="3000"/>
              <a:t>Пројекат</a:t>
            </a:r>
            <a:r>
              <a:rPr lang="sr-Cyrl-CS" sz="3000"/>
              <a:t> </a:t>
            </a:r>
            <a:r>
              <a:rPr lang="sr-Latn-CS" sz="3000"/>
              <a:t>ИС </a:t>
            </a:r>
            <a:r>
              <a:rPr lang="sr-Cyrl-CS" sz="3000"/>
              <a:t>се </a:t>
            </a:r>
            <a:r>
              <a:rPr lang="sr-Latn-CS" sz="3000"/>
              <a:t>мора базирати на бази података</a:t>
            </a:r>
            <a:r>
              <a:rPr lang="ru-RU" sz="300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8C9C964-CE0F-489B-95B2-4A2324920B0B}" type="slidenum">
              <a:rPr lang="en-US" sz="1200">
                <a:latin typeface="+mn-lt"/>
              </a:rPr>
              <a:pPr algn="r">
                <a:defRPr/>
              </a:pPr>
              <a:t>8</a:t>
            </a:fld>
            <a:endParaRPr lang="en-US" sz="1200">
              <a:latin typeface="+mn-lt"/>
            </a:endParaRP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371600"/>
            <a:ext cx="7616825" cy="4221163"/>
          </a:xfrm>
        </p:spPr>
        <p:txBody>
          <a:bodyPr/>
          <a:lstStyle/>
          <a:p>
            <a:r>
              <a:rPr lang="sr-Cyrl-CS" sz="2600"/>
              <a:t>И</a:t>
            </a:r>
            <a:r>
              <a:rPr lang="sr-Latn-CS" sz="2600"/>
              <a:t>нформациони систем </a:t>
            </a:r>
            <a:r>
              <a:rPr lang="sr-Cyrl-CS" sz="2600"/>
              <a:t>је </a:t>
            </a:r>
            <a:r>
              <a:rPr lang="sr-Latn-CS" sz="2600"/>
              <a:t>модел реалног система</a:t>
            </a:r>
            <a:r>
              <a:rPr lang="sr-Cyrl-CS" sz="2600"/>
              <a:t>,</a:t>
            </a:r>
            <a:r>
              <a:rPr lang="sr-Latn-CS" sz="2600"/>
              <a:t> </a:t>
            </a:r>
            <a:r>
              <a:rPr lang="sr-Cyrl-CS" sz="2600"/>
              <a:t>па се </a:t>
            </a:r>
            <a:r>
              <a:rPr lang="sr-Latn-CS" sz="2600"/>
              <a:t>поступак пројектовања ИС своди на моделирањ</a:t>
            </a:r>
            <a:r>
              <a:rPr lang="sr-Cyrl-CS" sz="2600"/>
              <a:t>е</a:t>
            </a:r>
            <a:r>
              <a:rPr lang="sr-Latn-CS" sz="2600"/>
              <a:t> реалног</a:t>
            </a:r>
            <a:r>
              <a:rPr lang="ru-RU" sz="2600"/>
              <a:t> </a:t>
            </a:r>
            <a:r>
              <a:rPr lang="sr-Latn-CS" sz="2600"/>
              <a:t>система</a:t>
            </a:r>
            <a:r>
              <a:rPr lang="sr-Cyrl-CS" sz="2600"/>
              <a:t> </a:t>
            </a:r>
            <a:r>
              <a:rPr lang="sr-Latn-CS" sz="2600"/>
              <a:t>и то</a:t>
            </a:r>
            <a:r>
              <a:rPr lang="ru-RU" sz="2600"/>
              <a:t>:</a:t>
            </a:r>
          </a:p>
          <a:p>
            <a:endParaRPr lang="ru-RU" sz="2600"/>
          </a:p>
          <a:p>
            <a:pPr lvl="1"/>
            <a:r>
              <a:rPr lang="sr-Latn-CS" sz="2000" b="1">
                <a:solidFill>
                  <a:srgbClr val="A50021"/>
                </a:solidFill>
              </a:rPr>
              <a:t>Модел података</a:t>
            </a:r>
            <a:r>
              <a:rPr lang="sr-Latn-CS" sz="2000"/>
              <a:t> </a:t>
            </a:r>
            <a:r>
              <a:rPr lang="sr-Cyrl-CS" sz="2000"/>
              <a:t>служи </a:t>
            </a:r>
            <a:r>
              <a:rPr lang="sr-Latn-CS" sz="2000"/>
              <a:t>за приказивање објеката система</a:t>
            </a:r>
            <a:r>
              <a:rPr lang="ru-RU" sz="2000"/>
              <a:t>, </a:t>
            </a:r>
            <a:r>
              <a:rPr lang="sr-Latn-CS" sz="2000"/>
              <a:t>њихових атрибута и њихових ме</a:t>
            </a:r>
            <a:r>
              <a:rPr lang="sr-Cyrl-CS" sz="2000"/>
              <a:t>ђ</a:t>
            </a:r>
            <a:r>
              <a:rPr lang="sr-Latn-CS" sz="2000"/>
              <a:t>усобних веза</a:t>
            </a:r>
            <a:r>
              <a:rPr lang="ru-RU" sz="2000"/>
              <a:t> (</a:t>
            </a:r>
            <a:r>
              <a:rPr lang="sr-Latn-CS" sz="2000"/>
              <a:t>статичких карактеристика система</a:t>
            </a:r>
            <a:r>
              <a:rPr lang="ru-RU" sz="2000"/>
              <a:t>) </a:t>
            </a:r>
            <a:r>
              <a:rPr lang="sr-Latn-CS" sz="2000"/>
              <a:t>преко логичке структуре базе података</a:t>
            </a:r>
            <a:r>
              <a:rPr lang="ru-RU" sz="2000"/>
              <a:t>. </a:t>
            </a:r>
          </a:p>
          <a:p>
            <a:pPr lvl="1"/>
            <a:endParaRPr lang="ru-RU" sz="2000"/>
          </a:p>
          <a:p>
            <a:pPr lvl="1"/>
            <a:r>
              <a:rPr lang="sr-Latn-CS" sz="2000" b="1">
                <a:solidFill>
                  <a:srgbClr val="A50021"/>
                </a:solidFill>
              </a:rPr>
              <a:t>Модел процеса</a:t>
            </a:r>
            <a:r>
              <a:rPr lang="sr-Latn-CS" sz="2000"/>
              <a:t> </a:t>
            </a:r>
            <a:r>
              <a:rPr lang="sr-Cyrl-CS" sz="2000"/>
              <a:t>служи</a:t>
            </a:r>
            <a:r>
              <a:rPr lang="sr-Latn-CS" sz="2000"/>
              <a:t> за описивање динамике система</a:t>
            </a:r>
            <a:r>
              <a:rPr lang="ru-RU" sz="2000"/>
              <a:t>, </a:t>
            </a:r>
            <a:r>
              <a:rPr lang="sr-Latn-CS" sz="2000"/>
              <a:t>дејства улаза на стање система и излазне трансформације</a:t>
            </a:r>
            <a:r>
              <a:rPr lang="ru-RU" sz="2000"/>
              <a:t>, </a:t>
            </a:r>
            <a:r>
              <a:rPr lang="sr-Latn-CS" sz="2000"/>
              <a:t>преко програма над дефинисаним моделом података</a:t>
            </a:r>
            <a:r>
              <a:rPr lang="ru-RU" sz="2000"/>
              <a:t>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528ECAF7-710F-461E-9783-B9DAD6A926B2}" type="slidenum">
              <a:rPr lang="en-US" sz="1200">
                <a:latin typeface="+mn-lt"/>
              </a:rPr>
              <a:pPr algn="r">
                <a:defRPr/>
              </a:pPr>
              <a:t>9</a:t>
            </a:fld>
            <a:endParaRPr lang="en-US" sz="1200">
              <a:latin typeface="+mn-lt"/>
            </a:endParaRPr>
          </a:p>
        </p:txBody>
      </p:sp>
      <p:sp>
        <p:nvSpPr>
          <p:cNvPr id="11776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 sz="3600"/>
              <a:t>Модел података</a:t>
            </a:r>
            <a:endParaRPr lang="en-US" sz="3600"/>
          </a:p>
        </p:txBody>
      </p:sp>
      <p:sp>
        <p:nvSpPr>
          <p:cNvPr id="11776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76400"/>
            <a:ext cx="8382000" cy="51387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sz="2600"/>
              <a:t>Модел података је средство за опис статичких кар</a:t>
            </a:r>
            <a:r>
              <a:rPr lang="sr-Cyrl-CS" sz="2600"/>
              <a:t>а</a:t>
            </a:r>
            <a:r>
              <a:rPr lang="sr-Latn-CS" sz="2600"/>
              <a:t>кт</a:t>
            </a:r>
            <a:r>
              <a:rPr lang="sr-Cyrl-CS" sz="2600"/>
              <a:t>е</a:t>
            </a:r>
            <a:r>
              <a:rPr lang="sr-Latn-CS" sz="2600"/>
              <a:t>ристика сис</a:t>
            </a:r>
            <a:r>
              <a:rPr lang="sr-Cyrl-CS" sz="2600"/>
              <a:t>т</a:t>
            </a:r>
            <a:r>
              <a:rPr lang="sr-Latn-CS" sz="2600"/>
              <a:t>ема</a:t>
            </a:r>
            <a:r>
              <a:rPr lang="ru-RU" sz="2600"/>
              <a:t>, </a:t>
            </a:r>
            <a:r>
              <a:rPr lang="sr-Latn-CS" sz="2600"/>
              <a:t>у неком стационарном стању</a:t>
            </a:r>
            <a:r>
              <a:rPr lang="ru-RU" sz="2600"/>
              <a:t>. </a:t>
            </a:r>
          </a:p>
          <a:p>
            <a:pPr>
              <a:lnSpc>
                <a:spcPct val="80000"/>
              </a:lnSpc>
            </a:pPr>
            <a:endParaRPr lang="ru-RU" sz="2600"/>
          </a:p>
          <a:p>
            <a:pPr>
              <a:lnSpc>
                <a:spcPct val="80000"/>
              </a:lnSpc>
            </a:pPr>
            <a:r>
              <a:rPr lang="sr-Latn-CS" sz="2600"/>
              <a:t>Због тога сваки модел података поседује три основне компоненте</a:t>
            </a:r>
            <a:r>
              <a:rPr lang="ru-RU" sz="2600"/>
              <a:t>: </a:t>
            </a:r>
          </a:p>
          <a:p>
            <a:pPr lvl="1">
              <a:lnSpc>
                <a:spcPct val="80000"/>
              </a:lnSpc>
            </a:pPr>
            <a:r>
              <a:rPr lang="sr-Latn-CS" sz="2000">
                <a:solidFill>
                  <a:srgbClr val="A80404"/>
                </a:solidFill>
              </a:rPr>
              <a:t>Структуру модела</a:t>
            </a:r>
            <a:r>
              <a:rPr lang="ru-RU" sz="2000">
                <a:solidFill>
                  <a:srgbClr val="A80404"/>
                </a:solidFill>
              </a:rPr>
              <a:t>,</a:t>
            </a:r>
            <a:r>
              <a:rPr lang="ru-RU" sz="2000"/>
              <a:t> </a:t>
            </a:r>
            <a:r>
              <a:rPr lang="sr-Latn-CS" sz="2000"/>
              <a:t>скуп концепата за опис објеката система њихових атрибута и њихових ме</a:t>
            </a:r>
            <a:r>
              <a:rPr lang="sr-Cyrl-CS" sz="2000"/>
              <a:t>ђ</a:t>
            </a:r>
            <a:r>
              <a:rPr lang="sr-Latn-CS" sz="2000"/>
              <a:t>усобних веза</a:t>
            </a:r>
            <a:r>
              <a:rPr lang="ru-RU" sz="2000"/>
              <a:t>. </a:t>
            </a:r>
          </a:p>
          <a:p>
            <a:pPr lvl="1">
              <a:lnSpc>
                <a:spcPct val="80000"/>
              </a:lnSpc>
            </a:pPr>
            <a:endParaRPr lang="ru-RU" sz="2000"/>
          </a:p>
          <a:p>
            <a:pPr lvl="1">
              <a:lnSpc>
                <a:spcPct val="80000"/>
              </a:lnSpc>
            </a:pPr>
            <a:r>
              <a:rPr lang="sr-Latn-CS" sz="2000">
                <a:solidFill>
                  <a:srgbClr val="A80404"/>
                </a:solidFill>
              </a:rPr>
              <a:t>Ограничења</a:t>
            </a:r>
            <a:r>
              <a:rPr lang="ru-RU" sz="2000"/>
              <a:t> - </a:t>
            </a:r>
            <a:r>
              <a:rPr lang="sr-Latn-CS" sz="2000"/>
              <a:t>на вредности података која у сваком стационарном стању морају бити задовољена</a:t>
            </a:r>
            <a:r>
              <a:rPr lang="ru-RU" sz="2000"/>
              <a:t>. </a:t>
            </a:r>
            <a:r>
              <a:rPr lang="sr-Latn-CS" sz="2000"/>
              <a:t>Ова ограничења се обично називају </a:t>
            </a:r>
            <a:r>
              <a:rPr lang="sr-Latn-CS" sz="2000">
                <a:solidFill>
                  <a:srgbClr val="A80404"/>
                </a:solidFill>
              </a:rPr>
              <a:t>правилима интегритета</a:t>
            </a:r>
            <a:r>
              <a:rPr lang="sr-Latn-CS" sz="2000"/>
              <a:t> модела података</a:t>
            </a:r>
            <a:r>
              <a:rPr lang="ru-RU" sz="2000"/>
              <a:t>. </a:t>
            </a:r>
          </a:p>
          <a:p>
            <a:pPr lvl="1">
              <a:lnSpc>
                <a:spcPct val="80000"/>
              </a:lnSpc>
            </a:pPr>
            <a:endParaRPr lang="ru-RU" sz="2000"/>
          </a:p>
          <a:p>
            <a:pPr lvl="1">
              <a:lnSpc>
                <a:spcPct val="80000"/>
              </a:lnSpc>
            </a:pPr>
            <a:r>
              <a:rPr lang="sr-Latn-CS" sz="2000">
                <a:solidFill>
                  <a:srgbClr val="A80404"/>
                </a:solidFill>
              </a:rPr>
              <a:t>Операције над концептима структуре</a:t>
            </a:r>
            <a:r>
              <a:rPr lang="ru-RU" sz="2000"/>
              <a:t>, </a:t>
            </a:r>
            <a:r>
              <a:rPr lang="sr-Latn-CS" sz="2000"/>
              <a:t>по дефинисаним ограничењима</a:t>
            </a:r>
            <a:r>
              <a:rPr lang="ru-RU" sz="2000"/>
              <a:t>, </a:t>
            </a:r>
            <a:r>
              <a:rPr lang="sr-Latn-CS" sz="2000"/>
              <a:t>преко којих је могуће описати динамику система у моделима процеса</a:t>
            </a:r>
            <a:r>
              <a:rPr lang="ru-RU" sz="2000"/>
              <a:t>.</a:t>
            </a:r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zajn predloška sa plavo-zelenom pećinom">
  <a:themeElements>
    <a:clrScheme name="Dizajn predloška sa plavo-zelenom pećinom 11">
      <a:dk1>
        <a:srgbClr val="005A58"/>
      </a:dk1>
      <a:lt1>
        <a:srgbClr val="FFFFFF"/>
      </a:lt1>
      <a:dk2>
        <a:srgbClr val="33CCCC"/>
      </a:dk2>
      <a:lt2>
        <a:srgbClr val="FFFF99"/>
      </a:lt2>
      <a:accent1>
        <a:srgbClr val="006462"/>
      </a:accent1>
      <a:accent2>
        <a:srgbClr val="6D6FC7"/>
      </a:accent2>
      <a:accent3>
        <a:srgbClr val="ADE2E2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Dizajn predloška sa plavo-zelenom pećinom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zajn predloška sa plavo-zelenom pećin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zajn predloška sa plavo-zelenom pećin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zajn predloška sa plavo-zelenom pećin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zajn predloška sa plavo-zelenom pećin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zajn predloška sa plavo-zelenom pećin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zajn predloška sa plavo-zelenom pećinom 6">
        <a:dk1>
          <a:srgbClr val="DCEBE6"/>
        </a:dk1>
        <a:lt1>
          <a:srgbClr val="FFFFFF"/>
        </a:lt1>
        <a:dk2>
          <a:srgbClr val="000000"/>
        </a:dk2>
        <a:lt2>
          <a:srgbClr val="333333"/>
        </a:lt2>
        <a:accent1>
          <a:srgbClr val="3374A1"/>
        </a:accent1>
        <a:accent2>
          <a:srgbClr val="3B2E8A"/>
        </a:accent2>
        <a:accent3>
          <a:srgbClr val="FFFFFF"/>
        </a:accent3>
        <a:accent4>
          <a:srgbClr val="BCC9C4"/>
        </a:accent4>
        <a:accent5>
          <a:srgbClr val="ADBCCD"/>
        </a:accent5>
        <a:accent6>
          <a:srgbClr val="35297D"/>
        </a:accent6>
        <a:hlink>
          <a:srgbClr val="00FFFF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zajn predloška sa plavo-zelenom pećinom 7">
        <a:dk1>
          <a:srgbClr val="3E3E5C"/>
        </a:dk1>
        <a:lt1>
          <a:srgbClr val="FFFFFF"/>
        </a:lt1>
        <a:dk2>
          <a:srgbClr val="B9B9D7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D9D9E8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zajn predloška sa plavo-zelenom pećinom 8">
        <a:dk1>
          <a:srgbClr val="CCCC99"/>
        </a:dk1>
        <a:lt1>
          <a:srgbClr val="FFFFCC"/>
        </a:lt1>
        <a:dk2>
          <a:srgbClr val="DFD293"/>
        </a:dk2>
        <a:lt2>
          <a:srgbClr val="5C1F00"/>
        </a:lt2>
        <a:accent1>
          <a:srgbClr val="78783C"/>
        </a:accent1>
        <a:accent2>
          <a:srgbClr val="FFFFCC"/>
        </a:accent2>
        <a:accent3>
          <a:srgbClr val="FFFFE2"/>
        </a:accent3>
        <a:accent4>
          <a:srgbClr val="AEAE82"/>
        </a:accent4>
        <a:accent5>
          <a:srgbClr val="BEBEAF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zajn predloška sa plavo-zelenom pećinom 9">
        <a:dk1>
          <a:srgbClr val="2D2015"/>
        </a:dk1>
        <a:lt1>
          <a:srgbClr val="D2D2D2"/>
        </a:lt1>
        <a:dk2>
          <a:srgbClr val="CCCCA5"/>
        </a:dk2>
        <a:lt2>
          <a:srgbClr val="DFC08D"/>
        </a:lt2>
        <a:accent1>
          <a:srgbClr val="666666"/>
        </a:accent1>
        <a:accent2>
          <a:srgbClr val="0066FF"/>
        </a:accent2>
        <a:accent3>
          <a:srgbClr val="E2E2CF"/>
        </a:accent3>
        <a:accent4>
          <a:srgbClr val="B3B3B3"/>
        </a:accent4>
        <a:accent5>
          <a:srgbClr val="B8B8B8"/>
        </a:accent5>
        <a:accent6>
          <a:srgbClr val="005CE7"/>
        </a:accent6>
        <a:hlink>
          <a:srgbClr val="66CCFF"/>
        </a:hlink>
        <a:folHlink>
          <a:srgbClr val="FAF0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zajn predloška sa plavo-zelenom pećinom 10">
        <a:dk1>
          <a:srgbClr val="2D2015"/>
        </a:dk1>
        <a:lt1>
          <a:srgbClr val="D2D2D2"/>
        </a:lt1>
        <a:dk2>
          <a:srgbClr val="73CDFF"/>
        </a:dk2>
        <a:lt2>
          <a:srgbClr val="DFC08D"/>
        </a:lt2>
        <a:accent1>
          <a:srgbClr val="666666"/>
        </a:accent1>
        <a:accent2>
          <a:srgbClr val="0066FF"/>
        </a:accent2>
        <a:accent3>
          <a:srgbClr val="BCE3FF"/>
        </a:accent3>
        <a:accent4>
          <a:srgbClr val="B3B3B3"/>
        </a:accent4>
        <a:accent5>
          <a:srgbClr val="B8B8B8"/>
        </a:accent5>
        <a:accent6>
          <a:srgbClr val="005CE7"/>
        </a:accent6>
        <a:hlink>
          <a:srgbClr val="66CCFF"/>
        </a:hlink>
        <a:folHlink>
          <a:srgbClr val="FAF0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zajn predloška sa plavo-zelenom pećinom 11">
        <a:dk1>
          <a:srgbClr val="005A58"/>
        </a:dk1>
        <a:lt1>
          <a:srgbClr val="FFFFFF"/>
        </a:lt1>
        <a:dk2>
          <a:srgbClr val="33CCCC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DE2E2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zajn predloška sa plavo-zelenom pećinom 12">
        <a:dk1>
          <a:srgbClr val="003366"/>
        </a:dk1>
        <a:lt1>
          <a:srgbClr val="FFFFFF"/>
        </a:lt1>
        <a:dk2>
          <a:srgbClr val="000066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B8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Dizajn predloška sa plavo-zelenom pećinom</Template>
  <TotalTime>9</TotalTime>
  <Words>1613</Words>
  <Application>Microsoft Office PowerPoint</Application>
  <PresentationFormat>On-screen Show (4:3)</PresentationFormat>
  <Paragraphs>327</Paragraphs>
  <Slides>36</Slides>
  <Notes>36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Arial Black</vt:lpstr>
      <vt:lpstr>Verdana</vt:lpstr>
      <vt:lpstr>Wingdings</vt:lpstr>
      <vt:lpstr>Times New Roman</vt:lpstr>
      <vt:lpstr>Dizajn predloška sa plavo-zelenom pećinom</vt:lpstr>
      <vt:lpstr>Microsoft Visio Drawing</vt:lpstr>
      <vt:lpstr>Базе података</vt:lpstr>
      <vt:lpstr>Програм вежби по недељама</vt:lpstr>
      <vt:lpstr>Slide 3</vt:lpstr>
      <vt:lpstr>ПМОВ Проширени модел објекти везе</vt:lpstr>
      <vt:lpstr>Увод</vt:lpstr>
      <vt:lpstr>Методолошке поставке  развоја ИС</vt:lpstr>
      <vt:lpstr>Slide 7</vt:lpstr>
      <vt:lpstr>Slide 8</vt:lpstr>
      <vt:lpstr>Модел података</vt:lpstr>
      <vt:lpstr>Концептуално моделовање</vt:lpstr>
      <vt:lpstr>Модел Објекти-Везе (МОВ)</vt:lpstr>
      <vt:lpstr>Објекти</vt:lpstr>
      <vt:lpstr>Slide 13</vt:lpstr>
      <vt:lpstr>Slide 14</vt:lpstr>
      <vt:lpstr>Атрибути</vt:lpstr>
      <vt:lpstr>Кључеви</vt:lpstr>
      <vt:lpstr>Врсте кључева</vt:lpstr>
      <vt:lpstr>Графички приказ</vt:lpstr>
      <vt:lpstr>Графички приказ</vt:lpstr>
      <vt:lpstr>Апстракција података</vt:lpstr>
      <vt:lpstr>Апстракција података Класификација</vt:lpstr>
      <vt:lpstr>Апстракција података Генерализација и специјализација</vt:lpstr>
      <vt:lpstr>Пример  Генерализација и специјализација</vt:lpstr>
      <vt:lpstr>Slide 24</vt:lpstr>
      <vt:lpstr>Апстракција података  Агрегација и декомпозиција</vt:lpstr>
      <vt:lpstr>Структурна динамичка правила интегритета</vt:lpstr>
      <vt:lpstr>Типови веза</vt:lpstr>
      <vt:lpstr>Типови веза </vt:lpstr>
      <vt:lpstr>Tipovi veza</vt:lpstr>
      <vt:lpstr>Tipovi veza</vt:lpstr>
      <vt:lpstr>Ограничења</vt:lpstr>
      <vt:lpstr>Ограничења</vt:lpstr>
      <vt:lpstr>Ограничења</vt:lpstr>
      <vt:lpstr>Основни концепти МОВ-а</vt:lpstr>
      <vt:lpstr>Пример основних типова веза</vt:lpstr>
      <vt:lpstr>Концепт јаког и слабог објекта</vt:lpstr>
    </vt:vector>
  </TitlesOfParts>
  <Manager/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Базе података</dc:title>
  <dc:subject/>
  <dc:creator>Registered User</dc:creator>
  <cp:keywords/>
  <dc:description/>
  <cp:lastModifiedBy>Dusan Vlahovic</cp:lastModifiedBy>
  <cp:revision>1</cp:revision>
  <dcterms:created xsi:type="dcterms:W3CDTF">2008-11-10T19:39:31Z</dcterms:created>
  <dcterms:modified xsi:type="dcterms:W3CDTF">2009-11-05T19:07:28Z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TC010721212074</vt:lpwstr>
  </property>
</Properties>
</file>