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543" r:id="rId3"/>
    <p:sldId id="545" r:id="rId4"/>
    <p:sldId id="548" r:id="rId5"/>
    <p:sldId id="579" r:id="rId6"/>
    <p:sldId id="580" r:id="rId7"/>
    <p:sldId id="581" r:id="rId8"/>
    <p:sldId id="582" r:id="rId9"/>
    <p:sldId id="583" r:id="rId10"/>
    <p:sldId id="584" r:id="rId11"/>
    <p:sldId id="585" r:id="rId12"/>
    <p:sldId id="586" r:id="rId13"/>
    <p:sldId id="587" r:id="rId14"/>
    <p:sldId id="588" r:id="rId15"/>
  </p:sldIdLst>
  <p:sldSz cx="9144000" cy="6858000" type="screen4x3"/>
  <p:notesSz cx="6856413" cy="9750425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 useTimings="0">
    <p:present/>
    <p:sldAll/>
    <p:penClr>
      <a:schemeClr val="tx1"/>
    </p:penClr>
  </p:showPr>
  <p:clrMru>
    <a:srgbClr val="CC3300"/>
    <a:srgbClr val="FF3300"/>
    <a:srgbClr val="FF6600"/>
    <a:srgbClr val="000099"/>
    <a:srgbClr val="0000FF"/>
    <a:srgbClr val="0033CC"/>
    <a:srgbClr val="00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818" autoAdjust="0"/>
    <p:restoredTop sz="89540" autoAdjust="0"/>
  </p:normalViewPr>
  <p:slideViewPr>
    <p:cSldViewPr snapToGrid="0" snapToObjects="1">
      <p:cViewPr varScale="1">
        <p:scale>
          <a:sx n="73" d="100"/>
          <a:sy n="73" d="100"/>
        </p:scale>
        <p:origin x="-84" y="-156"/>
      </p:cViewPr>
      <p:guideLst>
        <p:guide orient="horz" pos="2183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372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0D0A5C-23D4-4C92-942D-D21A842980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0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0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0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270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18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A363CA-C11E-44D9-B47A-42BFED7050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D85639-271F-418C-87F4-4B0ADBBBE45C}" type="slidenum">
              <a:rPr lang="en-US"/>
              <a:pPr/>
              <a:t>1</a:t>
            </a:fld>
            <a:endParaRPr lang="en-US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03DE7-1BEE-4FAC-99F4-2010BE3D3CCA}" type="slidenum">
              <a:rPr lang="en-US"/>
              <a:pPr/>
              <a:t>10</a:t>
            </a:fld>
            <a:endParaRPr lang="en-US"/>
          </a:p>
        </p:txBody>
      </p:sp>
      <p:sp>
        <p:nvSpPr>
          <p:cNvPr id="7004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04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C08B6-551F-470E-9736-2E7132E72A1E}" type="slidenum">
              <a:rPr lang="en-US"/>
              <a:pPr/>
              <a:t>11</a:t>
            </a:fld>
            <a:endParaRPr lang="en-US"/>
          </a:p>
        </p:txBody>
      </p:sp>
      <p:sp>
        <p:nvSpPr>
          <p:cNvPr id="7024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24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5C82A5-E441-463C-B2CB-0B0A13B248E6}" type="slidenum">
              <a:rPr lang="en-US"/>
              <a:pPr/>
              <a:t>12</a:t>
            </a:fld>
            <a:endParaRPr lang="en-US"/>
          </a:p>
        </p:txBody>
      </p:sp>
      <p:sp>
        <p:nvSpPr>
          <p:cNvPr id="7045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45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7DA57-EF31-462D-9AF2-D595813E7496}" type="slidenum">
              <a:rPr lang="en-US"/>
              <a:pPr/>
              <a:t>13</a:t>
            </a:fld>
            <a:endParaRPr lang="en-US"/>
          </a:p>
        </p:txBody>
      </p:sp>
      <p:sp>
        <p:nvSpPr>
          <p:cNvPr id="7065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CE4507-2298-409C-B70D-60528C8C818E}" type="slidenum">
              <a:rPr lang="en-US"/>
              <a:pPr/>
              <a:t>14</a:t>
            </a:fld>
            <a:endParaRPr lang="en-US"/>
          </a:p>
        </p:txBody>
      </p:sp>
      <p:sp>
        <p:nvSpPr>
          <p:cNvPr id="7086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86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5D18DA-169A-4031-9B3D-3DBAA7D64746}" type="slidenum">
              <a:rPr lang="en-US"/>
              <a:pPr/>
              <a:t>2</a:t>
            </a:fld>
            <a:endParaRPr lang="en-US"/>
          </a:p>
        </p:txBody>
      </p:sp>
      <p:sp>
        <p:nvSpPr>
          <p:cNvPr id="4904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04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5B2D99-19A1-49D7-B3F1-7C290C4EA7A1}" type="slidenum">
              <a:rPr lang="en-US"/>
              <a:pPr/>
              <a:t>3</a:t>
            </a:fld>
            <a:endParaRPr lang="en-US"/>
          </a:p>
        </p:txBody>
      </p:sp>
      <p:sp>
        <p:nvSpPr>
          <p:cNvPr id="4945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45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19EBDD-CF2D-411C-AA8C-F9A943F8622E}" type="slidenum">
              <a:rPr lang="en-US"/>
              <a:pPr/>
              <a:t>4</a:t>
            </a:fld>
            <a:endParaRPr lang="en-US"/>
          </a:p>
        </p:txBody>
      </p:sp>
      <p:sp>
        <p:nvSpPr>
          <p:cNvPr id="5007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07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9E645C-2848-4020-8019-0A67DBC8FA53}" type="slidenum">
              <a:rPr lang="en-US"/>
              <a:pPr/>
              <a:t>5</a:t>
            </a:fld>
            <a:endParaRPr lang="en-US"/>
          </a:p>
        </p:txBody>
      </p:sp>
      <p:sp>
        <p:nvSpPr>
          <p:cNvPr id="6901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01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AB4AB-06AC-4E6D-B1FD-57D047C4BA62}" type="slidenum">
              <a:rPr lang="en-US"/>
              <a:pPr/>
              <a:t>6</a:t>
            </a:fld>
            <a:endParaRPr lang="en-US"/>
          </a:p>
        </p:txBody>
      </p:sp>
      <p:sp>
        <p:nvSpPr>
          <p:cNvPr id="6922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22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2E61C-AAE0-4CEB-8FEF-7941A9D73903}" type="slidenum">
              <a:rPr lang="en-US"/>
              <a:pPr/>
              <a:t>7</a:t>
            </a:fld>
            <a:endParaRPr lang="en-US"/>
          </a:p>
        </p:txBody>
      </p:sp>
      <p:sp>
        <p:nvSpPr>
          <p:cNvPr id="6942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42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0CD9E4-8119-4086-B213-EBC50BB36A17}" type="slidenum">
              <a:rPr lang="en-US"/>
              <a:pPr/>
              <a:t>8</a:t>
            </a:fld>
            <a:endParaRPr lang="en-US"/>
          </a:p>
        </p:txBody>
      </p:sp>
      <p:sp>
        <p:nvSpPr>
          <p:cNvPr id="6963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53FF1E-47F9-47A0-825B-CD42A132F436}" type="slidenum">
              <a:rPr lang="en-US"/>
              <a:pPr/>
              <a:t>9</a:t>
            </a:fld>
            <a:endParaRPr lang="en-US"/>
          </a:p>
        </p:txBody>
      </p:sp>
      <p:sp>
        <p:nvSpPr>
          <p:cNvPr id="6983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83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630738"/>
            <a:ext cx="5027613" cy="4387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B6176B-4498-45B5-AE9C-6350237362AE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B0E1F-203D-4F82-B694-BA57FFBE7B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E1CC26-C77F-4561-8F8E-71C77C5EDC4B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EEFB4-762D-4F67-8DD0-AA99F66E65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5F44F7-2B70-42FF-872B-D2CE21D942DF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E34DF-B77A-4A2C-8CC5-7CD574D61D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5BCCD0-3C5C-495F-B55B-981A23D1CAA7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8990-DF1E-4F1E-8045-C4FEB6FD06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0312A4-E80E-42DC-B98A-65B144C4E9C3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98ED5-A567-4908-BF54-1ECC12B654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E0AF90-BE1D-4120-96B0-242B4C930AA2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4E447-FE63-439B-84CA-25E13880E2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2096F2-E5AF-4F69-9C38-31AC5C816850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87C54-DC43-4DBE-8572-CED8BBFD34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9AD625-1FF8-4766-9BC0-3C7366F7A04F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CE26F-B68A-4B12-92FF-CC785F37A2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C50DC-C5E2-4041-9CD7-F363D7B7AFA9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58A07-6839-43DF-8BF5-178A58F074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85E2CC-2597-46B7-B644-6C7FF23FD717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6E6CA-F4C6-48F6-B25A-6F05771867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35750B-338B-47C1-A865-00F38DB97D1D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1BFB7-C49D-4123-8635-709A7FBF938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fld id="{2B4B6213-A8BE-4F66-B967-BEB7F7691402}" type="datetime1">
              <a:rPr lang="en-GB"/>
              <a:pPr/>
              <a:t>11/11/2009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B8A72BBF-966C-47C3-BE3C-B65458085F0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2838450" y="5924550"/>
            <a:ext cx="3371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BEOGRAD </a:t>
            </a:r>
            <a:endParaRPr lang="en-GB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16" name="Text Box 68"/>
          <p:cNvSpPr txBox="1">
            <a:spLocks noChangeArrowheads="1"/>
          </p:cNvSpPr>
          <p:nvPr/>
        </p:nvSpPr>
        <p:spPr bwMode="auto">
          <a:xfrm>
            <a:off x="1311275" y="500063"/>
            <a:ext cx="3873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UNIVERZITET U BEOGRADU</a:t>
            </a:r>
          </a:p>
          <a:p>
            <a:pPr algn="l"/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TEHNIČKI FAKULTET U BORU</a:t>
            </a:r>
            <a:endParaRPr lang="en-U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0" y="2058988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sr-Latn-CS" sz="32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BAZE PODATAKA</a:t>
            </a:r>
            <a:endParaRPr lang="en-GB" sz="3200" b="1" baseline="300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2120" name="Rectangle 72"/>
          <p:cNvSpPr>
            <a:spLocks noChangeArrowheads="1"/>
          </p:cNvSpPr>
          <p:nvPr/>
        </p:nvSpPr>
        <p:spPr bwMode="auto">
          <a:xfrm>
            <a:off x="2681288" y="3222625"/>
            <a:ext cx="378936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</a:t>
            </a:r>
            <a:r>
              <a:rPr lang="sr-Latn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r</a:t>
            </a:r>
            <a:r>
              <a:rPr lang="sr-Cyrl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charset="0"/>
              </a:rPr>
              <a:t> </a:t>
            </a:r>
            <a:r>
              <a:rPr lang="sr-Latn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Zoran R</a:t>
            </a:r>
            <a:r>
              <a:rPr lang="sr-Cyrl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.</a:t>
            </a:r>
            <a:r>
              <a:rPr lang="sr-Cyrl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charset="0"/>
              </a:rPr>
              <a:t> </a:t>
            </a:r>
            <a:r>
              <a:rPr lang="sr-Latn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Anđelković</a:t>
            </a:r>
            <a:endParaRPr lang="en-US" sz="24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jaz@eunet.yu</a:t>
            </a:r>
          </a:p>
          <a:p>
            <a:pPr algn="ctr"/>
            <a:endParaRPr lang="en-GB" sz="24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2138" name="Text Box 90"/>
          <p:cNvSpPr txBox="1">
            <a:spLocks noChangeArrowheads="1"/>
          </p:cNvSpPr>
          <p:nvPr/>
        </p:nvSpPr>
        <p:spPr bwMode="auto">
          <a:xfrm>
            <a:off x="0" y="2625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1.P</a:t>
            </a: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7121525" y="6653213"/>
            <a:ext cx="2057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1000" b="1">
                <a:solidFill>
                  <a:srgbClr val="000066"/>
                </a:solidFill>
              </a:rPr>
              <a:t> </a:t>
            </a:r>
            <a:r>
              <a:rPr lang="en-US" sz="1000" b="1">
                <a:solidFill>
                  <a:srgbClr val="000066"/>
                </a:solidFill>
              </a:rPr>
              <a:t>d</a:t>
            </a:r>
            <a:r>
              <a:rPr lang="sl-SI" sz="1000" b="1">
                <a:solidFill>
                  <a:srgbClr val="000066"/>
                </a:solidFill>
              </a:rPr>
              <a:t>r Zoran R. Anđelković</a:t>
            </a:r>
            <a:endParaRPr lang="en-GB" sz="1000" b="1">
              <a:solidFill>
                <a:srgbClr val="000066"/>
              </a:solidFill>
            </a:endParaRPr>
          </a:p>
        </p:txBody>
      </p:sp>
      <p:graphicFrame>
        <p:nvGraphicFramePr>
          <p:cNvPr id="2143" name="Object 95"/>
          <p:cNvGraphicFramePr>
            <a:graphicFrameLocks noChangeAspect="1"/>
          </p:cNvGraphicFramePr>
          <p:nvPr/>
        </p:nvGraphicFramePr>
        <p:xfrm>
          <a:off x="34925" y="0"/>
          <a:ext cx="1276350" cy="1562100"/>
        </p:xfrm>
        <a:graphic>
          <a:graphicData uri="http://schemas.openxmlformats.org/presentationml/2006/ole">
            <p:oleObj spid="_x0000_s2143" name="Photo Editor Photo" r:id="rId4" imgW="1276190" imgH="1561905" progId="MSPhotoEd.3">
              <p:embed/>
            </p:oleObj>
          </a:graphicData>
        </a:graphic>
      </p:graphicFrame>
      <p:grpSp>
        <p:nvGrpSpPr>
          <p:cNvPr id="2145" name="Group 97"/>
          <p:cNvGrpSpPr>
            <a:grpSpLocks/>
          </p:cNvGrpSpPr>
          <p:nvPr/>
        </p:nvGrpSpPr>
        <p:grpSpPr bwMode="auto">
          <a:xfrm>
            <a:off x="0" y="6572250"/>
            <a:ext cx="9178925" cy="325438"/>
            <a:chOff x="0" y="4140"/>
            <a:chExt cx="5782" cy="205"/>
          </a:xfrm>
        </p:grpSpPr>
        <p:sp>
          <p:nvSpPr>
            <p:cNvPr id="2129" name="Text Box 81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0AF0A0A7-F73F-4A6C-9BD1-E84D87E3F099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2130" name="Text Box 82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2144" name="Object 96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2144" name="Photo Editor Photo" r:id="rId5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Sistem za upravljanje bazom podataka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(Database Menagement Systems) je specifična tehnologija obrade podataka, odnosno softverski sistem koji obezbeđuje osnovne funkcije obrade velike količine podataka i to: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jednostavno pretraživanje i održavanje podataka, višestruko paralelno (konkurentno) korišćenje istog skupa podataka i pouzdanost i sigurnost.</a:t>
            </a:r>
            <a:endParaRPr lang="en-US" sz="24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Model podataka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predstavlja specifičnu teoriju pomoću koje se specifikuje i projektuje neka konkretna baza podataka ili informacioni sistem.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Sistem za upravljanje bazom podataka se obično zasniva na nekom teorijskom modelu podataka.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BP–Modul1-NJ1-SUBP i modeli podataka-nastavak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699396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699397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85812AFC-F414-4B8F-B591-7D8E43504548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10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99398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99399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99399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BP–Modul1-NJ1-SUBP i sistem datoteka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701444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701445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9622E6F7-78B0-404D-850A-A99E733AEB81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11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701446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701447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701447" name="Photo Editor Photo" r:id="rId4" imgW="1276190" imgH="1561905" progId="MSPhotoEd.3">
                <p:embed/>
              </p:oleObj>
            </a:graphicData>
          </a:graphic>
        </p:graphicFrame>
      </p:grpSp>
      <p:sp>
        <p:nvSpPr>
          <p:cNvPr id="701448" name="Rectangle 8"/>
          <p:cNvSpPr>
            <a:spLocks noChangeArrowheads="1"/>
          </p:cNvSpPr>
          <p:nvPr/>
        </p:nvSpPr>
        <p:spPr bwMode="auto">
          <a:xfrm>
            <a:off x="0" y="396875"/>
            <a:ext cx="9144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384175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SUBP (Database Menagement System – DBMS) </a:t>
            </a:r>
            <a:r>
              <a:rPr lang="sr-Latn-C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je softverski sistem za čuvanje i pretraživanje podataka.</a:t>
            </a:r>
          </a:p>
          <a:p>
            <a:pPr algn="just" defTabSz="384175"/>
            <a:endParaRPr lang="sr-Latn-CS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384175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Ovaj softverski sistem u razvoju poslovnih sistema zamenjuje “Sistem datoteka” (File System) i eleminiše nedostatke ove tehnologije koja je primenjivana u “konvencionalnoj obradi”. Primer konvencionalne obrade:</a:t>
            </a:r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endParaRPr lang="en-GB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701449" name="AutoShape 9"/>
          <p:cNvSpPr>
            <a:spLocks noChangeArrowheads="1"/>
          </p:cNvSpPr>
          <p:nvPr/>
        </p:nvSpPr>
        <p:spPr bwMode="auto">
          <a:xfrm>
            <a:off x="458788" y="3916363"/>
            <a:ext cx="1781175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Lansiranje</a:t>
            </a:r>
          </a:p>
          <a:p>
            <a:pPr algn="ctr"/>
            <a:r>
              <a:rPr lang="sr-Latn-CS" sz="1400"/>
              <a:t>proizvodnje</a:t>
            </a:r>
            <a:endParaRPr lang="en-US" sz="1400"/>
          </a:p>
        </p:txBody>
      </p:sp>
      <p:sp>
        <p:nvSpPr>
          <p:cNvPr id="701450" name="AutoShape 10"/>
          <p:cNvSpPr>
            <a:spLocks noChangeArrowheads="1"/>
          </p:cNvSpPr>
          <p:nvPr/>
        </p:nvSpPr>
        <p:spPr bwMode="auto">
          <a:xfrm>
            <a:off x="1630363" y="2735263"/>
            <a:ext cx="1019175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Prateća</a:t>
            </a:r>
          </a:p>
          <a:p>
            <a:pPr algn="ctr"/>
            <a:r>
              <a:rPr lang="sr-Latn-CS" sz="1400"/>
              <a:t>dok.</a:t>
            </a:r>
            <a:endParaRPr lang="en-US" sz="1400"/>
          </a:p>
        </p:txBody>
      </p:sp>
      <p:cxnSp>
        <p:nvCxnSpPr>
          <p:cNvPr id="701451" name="AutoShape 11"/>
          <p:cNvCxnSpPr>
            <a:cxnSpLocks noChangeShapeType="1"/>
            <a:stCxn id="701449" idx="0"/>
            <a:endCxn id="701453" idx="2"/>
          </p:cNvCxnSpPr>
          <p:nvPr/>
        </p:nvCxnSpPr>
        <p:spPr bwMode="auto">
          <a:xfrm flipH="1" flipV="1">
            <a:off x="687388" y="3649663"/>
            <a:ext cx="661987" cy="266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01452" name="AutoShape 12"/>
          <p:cNvCxnSpPr>
            <a:cxnSpLocks noChangeShapeType="1"/>
            <a:stCxn id="701449" idx="0"/>
            <a:endCxn id="701450" idx="2"/>
          </p:cNvCxnSpPr>
          <p:nvPr/>
        </p:nvCxnSpPr>
        <p:spPr bwMode="auto">
          <a:xfrm flipV="1">
            <a:off x="1349375" y="3592513"/>
            <a:ext cx="790575" cy="323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1453" name="AutoShape 13"/>
          <p:cNvSpPr>
            <a:spLocks noChangeArrowheads="1"/>
          </p:cNvSpPr>
          <p:nvPr/>
        </p:nvSpPr>
        <p:spPr bwMode="auto">
          <a:xfrm>
            <a:off x="130175" y="2792413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Radni</a:t>
            </a:r>
          </a:p>
          <a:p>
            <a:pPr algn="ctr"/>
            <a:r>
              <a:rPr lang="sr-Latn-CS" sz="1400"/>
              <a:t>Nalozi</a:t>
            </a:r>
            <a:endParaRPr lang="en-US" sz="1400"/>
          </a:p>
        </p:txBody>
      </p:sp>
      <p:sp>
        <p:nvSpPr>
          <p:cNvPr id="701454" name="AutoShape 14"/>
          <p:cNvSpPr>
            <a:spLocks noChangeArrowheads="1"/>
          </p:cNvSpPr>
          <p:nvPr/>
        </p:nvSpPr>
        <p:spPr bwMode="auto">
          <a:xfrm>
            <a:off x="69850" y="5203825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Proizvodi</a:t>
            </a:r>
            <a:endParaRPr lang="en-US"/>
          </a:p>
        </p:txBody>
      </p:sp>
      <p:sp>
        <p:nvSpPr>
          <p:cNvPr id="701455" name="AutoShape 15"/>
          <p:cNvSpPr>
            <a:spLocks noChangeArrowheads="1"/>
          </p:cNvSpPr>
          <p:nvPr/>
        </p:nvSpPr>
        <p:spPr bwMode="auto">
          <a:xfrm>
            <a:off x="936625" y="5213350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Radna</a:t>
            </a:r>
          </a:p>
          <a:p>
            <a:pPr algn="ctr"/>
            <a:r>
              <a:rPr lang="sr-Latn-CS"/>
              <a:t>mesta</a:t>
            </a:r>
            <a:endParaRPr lang="en-US"/>
          </a:p>
        </p:txBody>
      </p:sp>
      <p:sp>
        <p:nvSpPr>
          <p:cNvPr id="701456" name="AutoShape 16"/>
          <p:cNvSpPr>
            <a:spLocks noChangeArrowheads="1"/>
          </p:cNvSpPr>
          <p:nvPr/>
        </p:nvSpPr>
        <p:spPr bwMode="auto">
          <a:xfrm>
            <a:off x="1793875" y="5229225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Tehnološki</a:t>
            </a:r>
          </a:p>
          <a:p>
            <a:pPr algn="ctr"/>
            <a:r>
              <a:rPr lang="sr-Latn-CS"/>
              <a:t>postupci</a:t>
            </a:r>
            <a:endParaRPr lang="en-US"/>
          </a:p>
        </p:txBody>
      </p:sp>
      <p:cxnSp>
        <p:nvCxnSpPr>
          <p:cNvPr id="701457" name="AutoShape 17"/>
          <p:cNvCxnSpPr>
            <a:cxnSpLocks noChangeShapeType="1"/>
            <a:endCxn id="701454" idx="1"/>
          </p:cNvCxnSpPr>
          <p:nvPr/>
        </p:nvCxnSpPr>
        <p:spPr bwMode="auto">
          <a:xfrm rot="5400000">
            <a:off x="421482" y="4623594"/>
            <a:ext cx="636587" cy="523875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1458" name="AutoShape 18"/>
          <p:cNvCxnSpPr>
            <a:cxnSpLocks noChangeShapeType="1"/>
            <a:stCxn id="701449" idx="2"/>
            <a:endCxn id="701455" idx="1"/>
          </p:cNvCxnSpPr>
          <p:nvPr/>
        </p:nvCxnSpPr>
        <p:spPr bwMode="auto">
          <a:xfrm rot="5400000">
            <a:off x="1023938" y="4887913"/>
            <a:ext cx="646112" cy="4762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1459" name="AutoShape 19"/>
          <p:cNvCxnSpPr>
            <a:cxnSpLocks noChangeShapeType="1"/>
            <a:endCxn id="701456" idx="1"/>
          </p:cNvCxnSpPr>
          <p:nvPr/>
        </p:nvCxnSpPr>
        <p:spPr bwMode="auto">
          <a:xfrm rot="16200000" flipH="1">
            <a:off x="1671638" y="4699000"/>
            <a:ext cx="652462" cy="407988"/>
          </a:xfrm>
          <a:prstGeom prst="bentConnector3">
            <a:avLst>
              <a:gd name="adj1" fmla="val 4988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1460" name="AutoShape 20"/>
          <p:cNvSpPr>
            <a:spLocks noChangeArrowheads="1"/>
          </p:cNvSpPr>
          <p:nvPr/>
        </p:nvSpPr>
        <p:spPr bwMode="auto">
          <a:xfrm>
            <a:off x="3881438" y="3957638"/>
            <a:ext cx="1781175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Obrada ličnih zarada</a:t>
            </a:r>
            <a:endParaRPr lang="en-US" sz="1400"/>
          </a:p>
        </p:txBody>
      </p:sp>
      <p:cxnSp>
        <p:nvCxnSpPr>
          <p:cNvPr id="701461" name="AutoShape 21"/>
          <p:cNvCxnSpPr>
            <a:cxnSpLocks noChangeShapeType="1"/>
            <a:stCxn id="701460" idx="0"/>
            <a:endCxn id="701462" idx="2"/>
          </p:cNvCxnSpPr>
          <p:nvPr/>
        </p:nvCxnSpPr>
        <p:spPr bwMode="auto">
          <a:xfrm flipV="1">
            <a:off x="4772025" y="3690938"/>
            <a:ext cx="4763" cy="266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1462" name="AutoShape 22"/>
          <p:cNvSpPr>
            <a:spLocks noChangeArrowheads="1"/>
          </p:cNvSpPr>
          <p:nvPr/>
        </p:nvSpPr>
        <p:spPr bwMode="auto">
          <a:xfrm>
            <a:off x="4219575" y="2833688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Obračunski</a:t>
            </a:r>
          </a:p>
          <a:p>
            <a:pPr algn="ctr"/>
            <a:r>
              <a:rPr lang="sr-Latn-CS" sz="1400"/>
              <a:t> list</a:t>
            </a:r>
            <a:endParaRPr lang="en-US" sz="1400"/>
          </a:p>
        </p:txBody>
      </p:sp>
      <p:sp>
        <p:nvSpPr>
          <p:cNvPr id="701463" name="AutoShape 23"/>
          <p:cNvSpPr>
            <a:spLocks noChangeArrowheads="1"/>
          </p:cNvSpPr>
          <p:nvPr/>
        </p:nvSpPr>
        <p:spPr bwMode="auto">
          <a:xfrm>
            <a:off x="3746500" y="5245100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Radna</a:t>
            </a:r>
          </a:p>
          <a:p>
            <a:pPr algn="ctr"/>
            <a:r>
              <a:rPr lang="sr-Latn-CS"/>
              <a:t>listai</a:t>
            </a:r>
            <a:endParaRPr lang="en-US"/>
          </a:p>
        </p:txBody>
      </p:sp>
      <p:sp>
        <p:nvSpPr>
          <p:cNvPr id="701464" name="AutoShape 24"/>
          <p:cNvSpPr>
            <a:spLocks noChangeArrowheads="1"/>
          </p:cNvSpPr>
          <p:nvPr/>
        </p:nvSpPr>
        <p:spPr bwMode="auto">
          <a:xfrm>
            <a:off x="4899025" y="5254625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Radnici</a:t>
            </a:r>
            <a:endParaRPr lang="en-US"/>
          </a:p>
        </p:txBody>
      </p:sp>
      <p:cxnSp>
        <p:nvCxnSpPr>
          <p:cNvPr id="701465" name="AutoShape 25"/>
          <p:cNvCxnSpPr>
            <a:cxnSpLocks noChangeShapeType="1"/>
            <a:endCxn id="701463" idx="1"/>
          </p:cNvCxnSpPr>
          <p:nvPr/>
        </p:nvCxnSpPr>
        <p:spPr bwMode="auto">
          <a:xfrm rot="5400000">
            <a:off x="4098132" y="4664869"/>
            <a:ext cx="636587" cy="523875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1466" name="AutoShape 26"/>
          <p:cNvCxnSpPr>
            <a:cxnSpLocks noChangeShapeType="1"/>
            <a:stCxn id="701460" idx="2"/>
            <a:endCxn id="701464" idx="1"/>
          </p:cNvCxnSpPr>
          <p:nvPr/>
        </p:nvCxnSpPr>
        <p:spPr bwMode="auto">
          <a:xfrm rot="16200000" flipH="1">
            <a:off x="4716463" y="4664075"/>
            <a:ext cx="646112" cy="534988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1467" name="AutoShape 27"/>
          <p:cNvSpPr>
            <a:spLocks noChangeArrowheads="1"/>
          </p:cNvSpPr>
          <p:nvPr/>
        </p:nvSpPr>
        <p:spPr bwMode="auto">
          <a:xfrm>
            <a:off x="7002463" y="3951288"/>
            <a:ext cx="1781175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Prodaja</a:t>
            </a:r>
            <a:endParaRPr lang="en-US" sz="1400"/>
          </a:p>
        </p:txBody>
      </p:sp>
      <p:cxnSp>
        <p:nvCxnSpPr>
          <p:cNvPr id="701468" name="AutoShape 28"/>
          <p:cNvCxnSpPr>
            <a:cxnSpLocks noChangeShapeType="1"/>
            <a:stCxn id="701467" idx="0"/>
            <a:endCxn id="701469" idx="2"/>
          </p:cNvCxnSpPr>
          <p:nvPr/>
        </p:nvCxnSpPr>
        <p:spPr bwMode="auto">
          <a:xfrm flipV="1">
            <a:off x="7893050" y="3684588"/>
            <a:ext cx="4763" cy="266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1469" name="AutoShape 29"/>
          <p:cNvSpPr>
            <a:spLocks noChangeArrowheads="1"/>
          </p:cNvSpPr>
          <p:nvPr/>
        </p:nvSpPr>
        <p:spPr bwMode="auto">
          <a:xfrm>
            <a:off x="7340600" y="2827338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Otpremnica</a:t>
            </a:r>
            <a:endParaRPr lang="en-US" sz="1400"/>
          </a:p>
        </p:txBody>
      </p:sp>
      <p:sp>
        <p:nvSpPr>
          <p:cNvPr id="701470" name="AutoShape 30"/>
          <p:cNvSpPr>
            <a:spLocks noChangeArrowheads="1"/>
          </p:cNvSpPr>
          <p:nvPr/>
        </p:nvSpPr>
        <p:spPr bwMode="auto">
          <a:xfrm>
            <a:off x="6867525" y="5238750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Kupci</a:t>
            </a:r>
            <a:endParaRPr lang="en-US"/>
          </a:p>
        </p:txBody>
      </p:sp>
      <p:sp>
        <p:nvSpPr>
          <p:cNvPr id="701471" name="AutoShape 31"/>
          <p:cNvSpPr>
            <a:spLocks noChangeArrowheads="1"/>
          </p:cNvSpPr>
          <p:nvPr/>
        </p:nvSpPr>
        <p:spPr bwMode="auto">
          <a:xfrm>
            <a:off x="8020050" y="5248275"/>
            <a:ext cx="815975" cy="747713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Finalni</a:t>
            </a:r>
          </a:p>
          <a:p>
            <a:pPr algn="ctr"/>
            <a:r>
              <a:rPr lang="sr-Latn-CS"/>
              <a:t>proizvod</a:t>
            </a:r>
            <a:endParaRPr lang="en-US"/>
          </a:p>
        </p:txBody>
      </p:sp>
      <p:cxnSp>
        <p:nvCxnSpPr>
          <p:cNvPr id="701472" name="AutoShape 32"/>
          <p:cNvCxnSpPr>
            <a:cxnSpLocks noChangeShapeType="1"/>
            <a:endCxn id="701470" idx="1"/>
          </p:cNvCxnSpPr>
          <p:nvPr/>
        </p:nvCxnSpPr>
        <p:spPr bwMode="auto">
          <a:xfrm rot="5400000">
            <a:off x="7219157" y="4658519"/>
            <a:ext cx="636587" cy="523875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1473" name="AutoShape 33"/>
          <p:cNvCxnSpPr>
            <a:cxnSpLocks noChangeShapeType="1"/>
            <a:stCxn id="701467" idx="2"/>
            <a:endCxn id="701471" idx="1"/>
          </p:cNvCxnSpPr>
          <p:nvPr/>
        </p:nvCxnSpPr>
        <p:spPr bwMode="auto">
          <a:xfrm rot="16200000" flipH="1">
            <a:off x="7837488" y="4657725"/>
            <a:ext cx="646112" cy="534988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BP–Modul1-NJ1-SUBP i sistem datoteka-nastavak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703491" name="Group 3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703492" name="Text Box 4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9E310E89-9F38-4AE0-922D-FA86E45AABA0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12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703493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703494" name="Object 6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703494" name="Photo Editor Photo" r:id="rId4" imgW="1276190" imgH="1561905" progId="MSPhotoEd.3">
                <p:embed/>
              </p:oleObj>
            </a:graphicData>
          </a:graphic>
        </p:graphicFrame>
      </p:grpSp>
      <p:sp>
        <p:nvSpPr>
          <p:cNvPr id="703522" name="Rectangle 34"/>
          <p:cNvSpPr>
            <a:spLocks noChangeArrowheads="1"/>
          </p:cNvSpPr>
          <p:nvPr/>
        </p:nvSpPr>
        <p:spPr bwMode="auto">
          <a:xfrm>
            <a:off x="69850" y="428625"/>
            <a:ext cx="907415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384175"/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Osnovni nedostaci ovakve obrade podataka su: 										-Redudansa podataka</a:t>
            </a:r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	...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isti podaci se pamte i 									 nekoliko puta..</a:t>
            </a:r>
            <a:r>
              <a:rPr lang="sr-Latn-CS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endParaRPr lang="sr-Latn-CS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384175"/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-Zavinost programa od organizacije podataka</a:t>
            </a:r>
          </a:p>
          <a:p>
            <a:pPr algn="just" defTabSz="384175"/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 ...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programi su zavisni i od </a:t>
            </a:r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logičke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i od </a:t>
            </a:r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fizičke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									 strukture podataka, pod </a:t>
            </a:r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fizičkom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strukturom se      podrazumeva način memorisanja podataka na spoljnim memorijam a </a:t>
            </a:r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logička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struktura se prezentira programeru, razlike su ovde vrlo male...</a:t>
            </a:r>
            <a:endParaRPr lang="sr-Latn-CS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384175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-Niska produktivnost u razvoju IS ...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struktuiranje podataka u skup nezavisnih datoteka je jedan ud uzroka, nad strukturom podataka predstavljenom velikim brojem nezavisnih datoteka veoma je teško razviti softverske alate...</a:t>
            </a:r>
            <a:endParaRPr lang="sr-Latn-CS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384175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-Sistem datoteka je nepouzdan ...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ne garantuje tačnost i koenzistentnost (uzajamni odnos) podataka pri mogućim otkazima...</a:t>
            </a:r>
            <a:endParaRPr lang="sr-Latn-CS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384175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-Ne obezbedjuje očuvanje tačnosti i koenzistentnosti ...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pri višestrukom paralelnom korišćenju podataka...</a:t>
            </a:r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endParaRPr lang="en-GB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703523" name="Group 35"/>
          <p:cNvGrpSpPr>
            <a:grpSpLocks/>
          </p:cNvGrpSpPr>
          <p:nvPr/>
        </p:nvGrpSpPr>
        <p:grpSpPr bwMode="auto">
          <a:xfrm>
            <a:off x="180975" y="587375"/>
            <a:ext cx="2644775" cy="1841500"/>
            <a:chOff x="44" y="1723"/>
            <a:chExt cx="4232" cy="2058"/>
          </a:xfrm>
        </p:grpSpPr>
        <p:grpSp>
          <p:nvGrpSpPr>
            <p:cNvPr id="703524" name="Group 36"/>
            <p:cNvGrpSpPr>
              <a:grpSpLocks/>
            </p:cNvGrpSpPr>
            <p:nvPr/>
          </p:nvGrpSpPr>
          <p:grpSpPr bwMode="auto">
            <a:xfrm>
              <a:off x="44" y="1723"/>
              <a:ext cx="1600" cy="2042"/>
              <a:chOff x="44" y="1723"/>
              <a:chExt cx="1600" cy="2042"/>
            </a:xfrm>
          </p:grpSpPr>
          <p:sp>
            <p:nvSpPr>
              <p:cNvPr id="703525" name="AutoShape 37"/>
              <p:cNvSpPr>
                <a:spLocks noChangeArrowheads="1"/>
              </p:cNvSpPr>
              <p:nvPr/>
            </p:nvSpPr>
            <p:spPr bwMode="auto">
              <a:xfrm>
                <a:off x="289" y="2467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Lansiranje</a:t>
                </a:r>
              </a:p>
              <a:p>
                <a:pPr algn="ctr"/>
                <a:r>
                  <a:rPr lang="sr-Latn-CS" sz="800"/>
                  <a:t>proizvodnje</a:t>
                </a:r>
                <a:endParaRPr lang="en-US" sz="800"/>
              </a:p>
            </p:txBody>
          </p:sp>
          <p:sp>
            <p:nvSpPr>
              <p:cNvPr id="703526" name="AutoShape 38"/>
              <p:cNvSpPr>
                <a:spLocks noChangeArrowheads="1"/>
              </p:cNvSpPr>
              <p:nvPr/>
            </p:nvSpPr>
            <p:spPr bwMode="auto">
              <a:xfrm>
                <a:off x="947" y="1723"/>
                <a:ext cx="642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Prateća</a:t>
                </a:r>
              </a:p>
              <a:p>
                <a:pPr algn="ctr"/>
                <a:r>
                  <a:rPr lang="sr-Latn-CS" sz="800"/>
                  <a:t>dok.</a:t>
                </a:r>
                <a:endParaRPr lang="en-US" sz="800"/>
              </a:p>
            </p:txBody>
          </p:sp>
          <p:cxnSp>
            <p:nvCxnSpPr>
              <p:cNvPr id="703527" name="AutoShape 39"/>
              <p:cNvCxnSpPr>
                <a:cxnSpLocks noChangeShapeType="1"/>
                <a:stCxn id="703525" idx="0"/>
                <a:endCxn id="703529" idx="2"/>
              </p:cNvCxnSpPr>
              <p:nvPr/>
            </p:nvCxnSpPr>
            <p:spPr bwMode="auto">
              <a:xfrm flipH="1" flipV="1">
                <a:off x="433" y="2299"/>
                <a:ext cx="417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03528" name="AutoShape 40"/>
              <p:cNvCxnSpPr>
                <a:cxnSpLocks noChangeShapeType="1"/>
                <a:stCxn id="703525" idx="0"/>
                <a:endCxn id="703526" idx="2"/>
              </p:cNvCxnSpPr>
              <p:nvPr/>
            </p:nvCxnSpPr>
            <p:spPr bwMode="auto">
              <a:xfrm flipV="1">
                <a:off x="850" y="2263"/>
                <a:ext cx="418" cy="20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3529" name="AutoShape 41"/>
              <p:cNvSpPr>
                <a:spLocks noChangeArrowheads="1"/>
              </p:cNvSpPr>
              <p:nvPr/>
            </p:nvSpPr>
            <p:spPr bwMode="auto">
              <a:xfrm>
                <a:off x="82" y="1759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</a:t>
                </a:r>
              </a:p>
              <a:p>
                <a:pPr algn="ctr"/>
                <a:r>
                  <a:rPr lang="sr-Latn-CS" sz="800"/>
                  <a:t>Nalozi</a:t>
                </a:r>
                <a:endParaRPr lang="en-US" sz="800"/>
              </a:p>
            </p:txBody>
          </p:sp>
          <p:sp>
            <p:nvSpPr>
              <p:cNvPr id="703530" name="AutoShape 42"/>
              <p:cNvSpPr>
                <a:spLocks noChangeArrowheads="1"/>
              </p:cNvSpPr>
              <p:nvPr/>
            </p:nvSpPr>
            <p:spPr bwMode="auto">
              <a:xfrm>
                <a:off x="44" y="3278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Proizvodi</a:t>
                </a:r>
                <a:endParaRPr lang="en-US" sz="800"/>
              </a:p>
            </p:txBody>
          </p:sp>
          <p:sp>
            <p:nvSpPr>
              <p:cNvPr id="703531" name="AutoShape 43"/>
              <p:cNvSpPr>
                <a:spLocks noChangeArrowheads="1"/>
              </p:cNvSpPr>
              <p:nvPr/>
            </p:nvSpPr>
            <p:spPr bwMode="auto">
              <a:xfrm>
                <a:off x="590" y="328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mesta</a:t>
                </a:r>
                <a:endParaRPr lang="en-US" sz="800"/>
              </a:p>
            </p:txBody>
          </p:sp>
          <p:sp>
            <p:nvSpPr>
              <p:cNvPr id="703532" name="AutoShape 44"/>
              <p:cNvSpPr>
                <a:spLocks noChangeArrowheads="1"/>
              </p:cNvSpPr>
              <p:nvPr/>
            </p:nvSpPr>
            <p:spPr bwMode="auto">
              <a:xfrm>
                <a:off x="1130" y="329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Tehnološki</a:t>
                </a:r>
              </a:p>
              <a:p>
                <a:pPr algn="ctr"/>
                <a:r>
                  <a:rPr lang="sr-Latn-CS" sz="800"/>
                  <a:t>postupci</a:t>
                </a:r>
                <a:endParaRPr lang="en-US" sz="800"/>
              </a:p>
            </p:txBody>
          </p:sp>
          <p:cxnSp>
            <p:nvCxnSpPr>
              <p:cNvPr id="703533" name="AutoShape 45"/>
              <p:cNvCxnSpPr>
                <a:cxnSpLocks noChangeShapeType="1"/>
                <a:endCxn id="703530" idx="1"/>
              </p:cNvCxnSpPr>
              <p:nvPr/>
            </p:nvCxnSpPr>
            <p:spPr bwMode="auto">
              <a:xfrm rot="5400000">
                <a:off x="265" y="2913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3534" name="AutoShape 46"/>
              <p:cNvCxnSpPr>
                <a:cxnSpLocks noChangeShapeType="1"/>
                <a:stCxn id="703525" idx="2"/>
                <a:endCxn id="703531" idx="1"/>
              </p:cNvCxnSpPr>
              <p:nvPr/>
            </p:nvCxnSpPr>
            <p:spPr bwMode="auto">
              <a:xfrm rot="5400000">
                <a:off x="645" y="3079"/>
                <a:ext cx="407" cy="3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3535" name="AutoShape 47"/>
              <p:cNvCxnSpPr>
                <a:cxnSpLocks noChangeShapeType="1"/>
                <a:endCxn id="703532" idx="1"/>
              </p:cNvCxnSpPr>
              <p:nvPr/>
            </p:nvCxnSpPr>
            <p:spPr bwMode="auto">
              <a:xfrm rot="16200000" flipH="1">
                <a:off x="1053" y="2960"/>
                <a:ext cx="411" cy="257"/>
              </a:xfrm>
              <a:prstGeom prst="bentConnector3">
                <a:avLst>
                  <a:gd name="adj1" fmla="val 4988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3536" name="Group 48"/>
            <p:cNvGrpSpPr>
              <a:grpSpLocks/>
            </p:cNvGrpSpPr>
            <p:nvPr/>
          </p:nvGrpSpPr>
          <p:grpSpPr bwMode="auto">
            <a:xfrm>
              <a:off x="1710" y="1785"/>
              <a:ext cx="1240" cy="1996"/>
              <a:chOff x="2360" y="1785"/>
              <a:chExt cx="1240" cy="1996"/>
            </a:xfrm>
          </p:grpSpPr>
          <p:sp>
            <p:nvSpPr>
              <p:cNvPr id="703537" name="AutoShape 49"/>
              <p:cNvSpPr>
                <a:spLocks noChangeArrowheads="1"/>
              </p:cNvSpPr>
              <p:nvPr/>
            </p:nvSpPr>
            <p:spPr bwMode="auto">
              <a:xfrm>
                <a:off x="2445" y="2493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Obrada ličnih</a:t>
                </a:r>
              </a:p>
              <a:p>
                <a:pPr algn="ctr"/>
                <a:r>
                  <a:rPr lang="sr-Latn-CS" sz="800"/>
                  <a:t> zarada</a:t>
                </a:r>
                <a:endParaRPr lang="en-US" sz="800"/>
              </a:p>
            </p:txBody>
          </p:sp>
          <p:cxnSp>
            <p:nvCxnSpPr>
              <p:cNvPr id="703538" name="AutoShape 50"/>
              <p:cNvCxnSpPr>
                <a:cxnSpLocks noChangeShapeType="1"/>
                <a:stCxn id="703537" idx="0"/>
                <a:endCxn id="703539" idx="2"/>
              </p:cNvCxnSpPr>
              <p:nvPr/>
            </p:nvCxnSpPr>
            <p:spPr bwMode="auto">
              <a:xfrm flipV="1">
                <a:off x="3006" y="2325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3539" name="AutoShape 51"/>
              <p:cNvSpPr>
                <a:spLocks noChangeArrowheads="1"/>
              </p:cNvSpPr>
              <p:nvPr/>
            </p:nvSpPr>
            <p:spPr bwMode="auto">
              <a:xfrm>
                <a:off x="2658" y="1785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Obračunski</a:t>
                </a:r>
              </a:p>
              <a:p>
                <a:pPr algn="ctr"/>
                <a:r>
                  <a:rPr lang="sr-Latn-CS" sz="800"/>
                  <a:t> list</a:t>
                </a:r>
                <a:endParaRPr lang="en-US" sz="800"/>
              </a:p>
            </p:txBody>
          </p:sp>
          <p:sp>
            <p:nvSpPr>
              <p:cNvPr id="703540" name="AutoShape 52"/>
              <p:cNvSpPr>
                <a:spLocks noChangeArrowheads="1"/>
              </p:cNvSpPr>
              <p:nvPr/>
            </p:nvSpPr>
            <p:spPr bwMode="auto">
              <a:xfrm>
                <a:off x="2360" y="330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listai</a:t>
                </a:r>
                <a:endParaRPr lang="en-US" sz="800"/>
              </a:p>
            </p:txBody>
          </p:sp>
          <p:sp>
            <p:nvSpPr>
              <p:cNvPr id="703541" name="AutoShape 53"/>
              <p:cNvSpPr>
                <a:spLocks noChangeArrowheads="1"/>
              </p:cNvSpPr>
              <p:nvPr/>
            </p:nvSpPr>
            <p:spPr bwMode="auto">
              <a:xfrm>
                <a:off x="3086" y="331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Radnici</a:t>
                </a:r>
                <a:endParaRPr lang="en-US" sz="800"/>
              </a:p>
            </p:txBody>
          </p:sp>
          <p:cxnSp>
            <p:nvCxnSpPr>
              <p:cNvPr id="703542" name="AutoShape 54"/>
              <p:cNvCxnSpPr>
                <a:cxnSpLocks noChangeShapeType="1"/>
                <a:endCxn id="703540" idx="1"/>
              </p:cNvCxnSpPr>
              <p:nvPr/>
            </p:nvCxnSpPr>
            <p:spPr bwMode="auto">
              <a:xfrm rot="5400000">
                <a:off x="2581" y="2939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3543" name="AutoShape 55"/>
              <p:cNvCxnSpPr>
                <a:cxnSpLocks noChangeShapeType="1"/>
                <a:stCxn id="703537" idx="2"/>
                <a:endCxn id="703541" idx="1"/>
              </p:cNvCxnSpPr>
              <p:nvPr/>
            </p:nvCxnSpPr>
            <p:spPr bwMode="auto">
              <a:xfrm rot="16200000" flipH="1">
                <a:off x="2971" y="2938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3544" name="Group 56"/>
            <p:cNvGrpSpPr>
              <a:grpSpLocks/>
            </p:cNvGrpSpPr>
            <p:nvPr/>
          </p:nvGrpSpPr>
          <p:grpSpPr bwMode="auto">
            <a:xfrm>
              <a:off x="3036" y="1781"/>
              <a:ext cx="1240" cy="1996"/>
              <a:chOff x="4326" y="1781"/>
              <a:chExt cx="1240" cy="1996"/>
            </a:xfrm>
          </p:grpSpPr>
          <p:sp>
            <p:nvSpPr>
              <p:cNvPr id="703545" name="AutoShape 57"/>
              <p:cNvSpPr>
                <a:spLocks noChangeArrowheads="1"/>
              </p:cNvSpPr>
              <p:nvPr/>
            </p:nvSpPr>
            <p:spPr bwMode="auto">
              <a:xfrm>
                <a:off x="4411" y="2489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Prodaja</a:t>
                </a:r>
                <a:endParaRPr lang="en-US" sz="800"/>
              </a:p>
            </p:txBody>
          </p:sp>
          <p:cxnSp>
            <p:nvCxnSpPr>
              <p:cNvPr id="703546" name="AutoShape 58"/>
              <p:cNvCxnSpPr>
                <a:cxnSpLocks noChangeShapeType="1"/>
                <a:stCxn id="703545" idx="0"/>
                <a:endCxn id="703547" idx="2"/>
              </p:cNvCxnSpPr>
              <p:nvPr/>
            </p:nvCxnSpPr>
            <p:spPr bwMode="auto">
              <a:xfrm flipV="1">
                <a:off x="4972" y="2321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3547" name="AutoShape 59"/>
              <p:cNvSpPr>
                <a:spLocks noChangeArrowheads="1"/>
              </p:cNvSpPr>
              <p:nvPr/>
            </p:nvSpPr>
            <p:spPr bwMode="auto">
              <a:xfrm>
                <a:off x="4624" y="1781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Otpremnica</a:t>
                </a:r>
                <a:endParaRPr lang="en-US" sz="800"/>
              </a:p>
            </p:txBody>
          </p:sp>
          <p:sp>
            <p:nvSpPr>
              <p:cNvPr id="703548" name="AutoShape 60"/>
              <p:cNvSpPr>
                <a:spLocks noChangeArrowheads="1"/>
              </p:cNvSpPr>
              <p:nvPr/>
            </p:nvSpPr>
            <p:spPr bwMode="auto">
              <a:xfrm>
                <a:off x="4326" y="330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Kupci</a:t>
                </a:r>
                <a:endParaRPr lang="en-US" sz="800"/>
              </a:p>
            </p:txBody>
          </p:sp>
          <p:sp>
            <p:nvSpPr>
              <p:cNvPr id="703549" name="AutoShape 61"/>
              <p:cNvSpPr>
                <a:spLocks noChangeArrowheads="1"/>
              </p:cNvSpPr>
              <p:nvPr/>
            </p:nvSpPr>
            <p:spPr bwMode="auto">
              <a:xfrm>
                <a:off x="5052" y="3306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Finalni</a:t>
                </a:r>
              </a:p>
              <a:p>
                <a:pPr algn="ctr"/>
                <a:r>
                  <a:rPr lang="sr-Latn-CS" sz="800"/>
                  <a:t>proizvod</a:t>
                </a:r>
                <a:endParaRPr lang="en-US" sz="800"/>
              </a:p>
            </p:txBody>
          </p:sp>
          <p:cxnSp>
            <p:nvCxnSpPr>
              <p:cNvPr id="703550" name="AutoShape 62"/>
              <p:cNvCxnSpPr>
                <a:cxnSpLocks noChangeShapeType="1"/>
                <a:endCxn id="703548" idx="1"/>
              </p:cNvCxnSpPr>
              <p:nvPr/>
            </p:nvCxnSpPr>
            <p:spPr bwMode="auto">
              <a:xfrm rot="5400000">
                <a:off x="4547" y="2935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3551" name="AutoShape 63"/>
              <p:cNvCxnSpPr>
                <a:cxnSpLocks noChangeShapeType="1"/>
                <a:stCxn id="703545" idx="2"/>
                <a:endCxn id="703549" idx="1"/>
              </p:cNvCxnSpPr>
              <p:nvPr/>
            </p:nvCxnSpPr>
            <p:spPr bwMode="auto">
              <a:xfrm rot="16200000" flipH="1">
                <a:off x="4937" y="2934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</a:t>
            </a:r>
            <a:r>
              <a:rPr lang="sr-Latn-CS" sz="2000" b="1" i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Sistem za upravljanje BP i sistem datoteka-razvoj</a:t>
            </a:r>
            <a:r>
              <a:rPr lang="en-U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pSp>
        <p:nvGrpSpPr>
          <p:cNvPr id="705539" name="Group 3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705540" name="Text Box 4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C345B807-CB41-4926-9EE2-8BAC89979D95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13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705541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705542" name="Object 6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705542" name="Photo Editor Photo" r:id="rId4" imgW="1276190" imgH="1561905" progId="MSPhotoEd.3">
                <p:embed/>
              </p:oleObj>
            </a:graphicData>
          </a:graphic>
        </p:graphicFrame>
      </p:grpSp>
      <p:sp>
        <p:nvSpPr>
          <p:cNvPr id="705573" name="Rectangle 37"/>
          <p:cNvSpPr>
            <a:spLocks noChangeArrowheads="1"/>
          </p:cNvSpPr>
          <p:nvPr/>
        </p:nvSpPr>
        <p:spPr bwMode="auto">
          <a:xfrm>
            <a:off x="0" y="187325"/>
            <a:ext cx="907415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68288"/>
            <a:r>
              <a:rPr lang="sr-Latn-C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Videli smo osnovne probleme klasi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č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ne obrade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		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podataka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a od kasnih 60 godina ubrzo se razvija 												 ovaj današnji SUBP. Ovakav složen softverski 													 sistem treba da omogući:</a:t>
            </a: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  -Skladištenje podataka sa minimumom redudanse;</a:t>
            </a: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  -Pouzdanost podataka pri mogućim otkazima;</a:t>
            </a: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  								 -Pouzdano paralelno korišćenje 																			  zajedničkih pod. od više koris.;</a:t>
            </a: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								 -Logičku i fizičku nezavisnost;</a:t>
            </a: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								 ...</a:t>
            </a:r>
            <a:r>
              <a:rPr lang="sr-Latn-C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svaki korisnik dobija svoju 																					sopstvenu logičku sliku pod.  																				onakvu kakva njemu odgovara..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268288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											 -Jednostavno komuniciranje sa 																			   bazom podataka ...</a:t>
            </a:r>
            <a:r>
              <a:rPr lang="sr-Latn-C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preko jezika 																			   bliskih korisniku “upitnih 																					   jezika”, neprofesionalni 																						   korisnici se mogu uključiti u 																				   razvoj IS.</a:t>
            </a:r>
            <a:endParaRPr lang="en-GB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705574" name="Group 38"/>
          <p:cNvGrpSpPr>
            <a:grpSpLocks/>
          </p:cNvGrpSpPr>
          <p:nvPr/>
        </p:nvGrpSpPr>
        <p:grpSpPr bwMode="auto">
          <a:xfrm>
            <a:off x="180975" y="587375"/>
            <a:ext cx="2644775" cy="1841500"/>
            <a:chOff x="44" y="1723"/>
            <a:chExt cx="4232" cy="2058"/>
          </a:xfrm>
        </p:grpSpPr>
        <p:grpSp>
          <p:nvGrpSpPr>
            <p:cNvPr id="705575" name="Group 39"/>
            <p:cNvGrpSpPr>
              <a:grpSpLocks/>
            </p:cNvGrpSpPr>
            <p:nvPr/>
          </p:nvGrpSpPr>
          <p:grpSpPr bwMode="auto">
            <a:xfrm>
              <a:off x="44" y="1723"/>
              <a:ext cx="1600" cy="2042"/>
              <a:chOff x="44" y="1723"/>
              <a:chExt cx="1600" cy="2042"/>
            </a:xfrm>
          </p:grpSpPr>
          <p:sp>
            <p:nvSpPr>
              <p:cNvPr id="705576" name="AutoShape 40"/>
              <p:cNvSpPr>
                <a:spLocks noChangeArrowheads="1"/>
              </p:cNvSpPr>
              <p:nvPr/>
            </p:nvSpPr>
            <p:spPr bwMode="auto">
              <a:xfrm>
                <a:off x="289" y="2467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Lansiranje</a:t>
                </a:r>
              </a:p>
              <a:p>
                <a:pPr algn="ctr"/>
                <a:r>
                  <a:rPr lang="sr-Latn-CS" sz="800"/>
                  <a:t>proizvodnje</a:t>
                </a:r>
                <a:endParaRPr lang="en-US" sz="800"/>
              </a:p>
            </p:txBody>
          </p:sp>
          <p:sp>
            <p:nvSpPr>
              <p:cNvPr id="705577" name="AutoShape 41"/>
              <p:cNvSpPr>
                <a:spLocks noChangeArrowheads="1"/>
              </p:cNvSpPr>
              <p:nvPr/>
            </p:nvSpPr>
            <p:spPr bwMode="auto">
              <a:xfrm>
                <a:off x="947" y="1723"/>
                <a:ext cx="642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Prateća</a:t>
                </a:r>
              </a:p>
              <a:p>
                <a:pPr algn="ctr"/>
                <a:r>
                  <a:rPr lang="sr-Latn-CS" sz="800"/>
                  <a:t>dok.</a:t>
                </a:r>
                <a:endParaRPr lang="en-US" sz="800"/>
              </a:p>
            </p:txBody>
          </p:sp>
          <p:cxnSp>
            <p:nvCxnSpPr>
              <p:cNvPr id="705578" name="AutoShape 42"/>
              <p:cNvCxnSpPr>
                <a:cxnSpLocks noChangeShapeType="1"/>
                <a:stCxn id="705576" idx="0"/>
                <a:endCxn id="705580" idx="2"/>
              </p:cNvCxnSpPr>
              <p:nvPr/>
            </p:nvCxnSpPr>
            <p:spPr bwMode="auto">
              <a:xfrm flipH="1" flipV="1">
                <a:off x="433" y="2299"/>
                <a:ext cx="417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05579" name="AutoShape 43"/>
              <p:cNvCxnSpPr>
                <a:cxnSpLocks noChangeShapeType="1"/>
                <a:stCxn id="705576" idx="0"/>
                <a:endCxn id="705577" idx="2"/>
              </p:cNvCxnSpPr>
              <p:nvPr/>
            </p:nvCxnSpPr>
            <p:spPr bwMode="auto">
              <a:xfrm flipV="1">
                <a:off x="850" y="2263"/>
                <a:ext cx="418" cy="20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5580" name="AutoShape 44"/>
              <p:cNvSpPr>
                <a:spLocks noChangeArrowheads="1"/>
              </p:cNvSpPr>
              <p:nvPr/>
            </p:nvSpPr>
            <p:spPr bwMode="auto">
              <a:xfrm>
                <a:off x="82" y="1759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</a:t>
                </a:r>
              </a:p>
              <a:p>
                <a:pPr algn="ctr"/>
                <a:r>
                  <a:rPr lang="sr-Latn-CS" sz="800"/>
                  <a:t>Nalozi</a:t>
                </a:r>
                <a:endParaRPr lang="en-US" sz="800"/>
              </a:p>
            </p:txBody>
          </p:sp>
          <p:sp>
            <p:nvSpPr>
              <p:cNvPr id="705581" name="AutoShape 45"/>
              <p:cNvSpPr>
                <a:spLocks noChangeArrowheads="1"/>
              </p:cNvSpPr>
              <p:nvPr/>
            </p:nvSpPr>
            <p:spPr bwMode="auto">
              <a:xfrm>
                <a:off x="44" y="3278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Proizvodi</a:t>
                </a:r>
                <a:endParaRPr lang="en-US" sz="800"/>
              </a:p>
            </p:txBody>
          </p:sp>
          <p:sp>
            <p:nvSpPr>
              <p:cNvPr id="705582" name="AutoShape 46"/>
              <p:cNvSpPr>
                <a:spLocks noChangeArrowheads="1"/>
              </p:cNvSpPr>
              <p:nvPr/>
            </p:nvSpPr>
            <p:spPr bwMode="auto">
              <a:xfrm>
                <a:off x="590" y="328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mesta</a:t>
                </a:r>
                <a:endParaRPr lang="en-US" sz="800"/>
              </a:p>
            </p:txBody>
          </p:sp>
          <p:sp>
            <p:nvSpPr>
              <p:cNvPr id="705583" name="AutoShape 47"/>
              <p:cNvSpPr>
                <a:spLocks noChangeArrowheads="1"/>
              </p:cNvSpPr>
              <p:nvPr/>
            </p:nvSpPr>
            <p:spPr bwMode="auto">
              <a:xfrm>
                <a:off x="1130" y="329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Tehnološki</a:t>
                </a:r>
              </a:p>
              <a:p>
                <a:pPr algn="ctr"/>
                <a:r>
                  <a:rPr lang="sr-Latn-CS" sz="800"/>
                  <a:t>postupci</a:t>
                </a:r>
                <a:endParaRPr lang="en-US" sz="800"/>
              </a:p>
            </p:txBody>
          </p:sp>
          <p:cxnSp>
            <p:nvCxnSpPr>
              <p:cNvPr id="705584" name="AutoShape 48"/>
              <p:cNvCxnSpPr>
                <a:cxnSpLocks noChangeShapeType="1"/>
                <a:endCxn id="705581" idx="1"/>
              </p:cNvCxnSpPr>
              <p:nvPr/>
            </p:nvCxnSpPr>
            <p:spPr bwMode="auto">
              <a:xfrm rot="5400000">
                <a:off x="265" y="2913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5585" name="AutoShape 49"/>
              <p:cNvCxnSpPr>
                <a:cxnSpLocks noChangeShapeType="1"/>
                <a:stCxn id="705576" idx="2"/>
                <a:endCxn id="705582" idx="1"/>
              </p:cNvCxnSpPr>
              <p:nvPr/>
            </p:nvCxnSpPr>
            <p:spPr bwMode="auto">
              <a:xfrm rot="5400000">
                <a:off x="645" y="3079"/>
                <a:ext cx="407" cy="3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5586" name="AutoShape 50"/>
              <p:cNvCxnSpPr>
                <a:cxnSpLocks noChangeShapeType="1"/>
                <a:endCxn id="705583" idx="1"/>
              </p:cNvCxnSpPr>
              <p:nvPr/>
            </p:nvCxnSpPr>
            <p:spPr bwMode="auto">
              <a:xfrm rot="16200000" flipH="1">
                <a:off x="1053" y="2960"/>
                <a:ext cx="411" cy="257"/>
              </a:xfrm>
              <a:prstGeom prst="bentConnector3">
                <a:avLst>
                  <a:gd name="adj1" fmla="val 4988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5587" name="Group 51"/>
            <p:cNvGrpSpPr>
              <a:grpSpLocks/>
            </p:cNvGrpSpPr>
            <p:nvPr/>
          </p:nvGrpSpPr>
          <p:grpSpPr bwMode="auto">
            <a:xfrm>
              <a:off x="1710" y="1785"/>
              <a:ext cx="1240" cy="1996"/>
              <a:chOff x="2360" y="1785"/>
              <a:chExt cx="1240" cy="1996"/>
            </a:xfrm>
          </p:grpSpPr>
          <p:sp>
            <p:nvSpPr>
              <p:cNvPr id="705588" name="AutoShape 52"/>
              <p:cNvSpPr>
                <a:spLocks noChangeArrowheads="1"/>
              </p:cNvSpPr>
              <p:nvPr/>
            </p:nvSpPr>
            <p:spPr bwMode="auto">
              <a:xfrm>
                <a:off x="2445" y="2493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Obrada ličnih</a:t>
                </a:r>
              </a:p>
              <a:p>
                <a:pPr algn="ctr"/>
                <a:r>
                  <a:rPr lang="sr-Latn-CS" sz="800"/>
                  <a:t> zarada</a:t>
                </a:r>
                <a:endParaRPr lang="en-US" sz="800"/>
              </a:p>
            </p:txBody>
          </p:sp>
          <p:cxnSp>
            <p:nvCxnSpPr>
              <p:cNvPr id="705589" name="AutoShape 53"/>
              <p:cNvCxnSpPr>
                <a:cxnSpLocks noChangeShapeType="1"/>
                <a:stCxn id="705588" idx="0"/>
                <a:endCxn id="705590" idx="2"/>
              </p:cNvCxnSpPr>
              <p:nvPr/>
            </p:nvCxnSpPr>
            <p:spPr bwMode="auto">
              <a:xfrm flipV="1">
                <a:off x="3006" y="2325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5590" name="AutoShape 54"/>
              <p:cNvSpPr>
                <a:spLocks noChangeArrowheads="1"/>
              </p:cNvSpPr>
              <p:nvPr/>
            </p:nvSpPr>
            <p:spPr bwMode="auto">
              <a:xfrm>
                <a:off x="2658" y="1785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Obračunski</a:t>
                </a:r>
              </a:p>
              <a:p>
                <a:pPr algn="ctr"/>
                <a:r>
                  <a:rPr lang="sr-Latn-CS" sz="800"/>
                  <a:t> list</a:t>
                </a:r>
                <a:endParaRPr lang="en-US" sz="800"/>
              </a:p>
            </p:txBody>
          </p:sp>
          <p:sp>
            <p:nvSpPr>
              <p:cNvPr id="705591" name="AutoShape 55"/>
              <p:cNvSpPr>
                <a:spLocks noChangeArrowheads="1"/>
              </p:cNvSpPr>
              <p:nvPr/>
            </p:nvSpPr>
            <p:spPr bwMode="auto">
              <a:xfrm>
                <a:off x="2360" y="330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listai</a:t>
                </a:r>
                <a:endParaRPr lang="en-US" sz="800"/>
              </a:p>
            </p:txBody>
          </p:sp>
          <p:sp>
            <p:nvSpPr>
              <p:cNvPr id="705592" name="AutoShape 56"/>
              <p:cNvSpPr>
                <a:spLocks noChangeArrowheads="1"/>
              </p:cNvSpPr>
              <p:nvPr/>
            </p:nvSpPr>
            <p:spPr bwMode="auto">
              <a:xfrm>
                <a:off x="3086" y="331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Radnici</a:t>
                </a:r>
                <a:endParaRPr lang="en-US" sz="800"/>
              </a:p>
            </p:txBody>
          </p:sp>
          <p:cxnSp>
            <p:nvCxnSpPr>
              <p:cNvPr id="705593" name="AutoShape 57"/>
              <p:cNvCxnSpPr>
                <a:cxnSpLocks noChangeShapeType="1"/>
                <a:endCxn id="705591" idx="1"/>
              </p:cNvCxnSpPr>
              <p:nvPr/>
            </p:nvCxnSpPr>
            <p:spPr bwMode="auto">
              <a:xfrm rot="5400000">
                <a:off x="2581" y="2939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5594" name="AutoShape 58"/>
              <p:cNvCxnSpPr>
                <a:cxnSpLocks noChangeShapeType="1"/>
                <a:stCxn id="705588" idx="2"/>
                <a:endCxn id="705592" idx="1"/>
              </p:cNvCxnSpPr>
              <p:nvPr/>
            </p:nvCxnSpPr>
            <p:spPr bwMode="auto">
              <a:xfrm rot="16200000" flipH="1">
                <a:off x="2971" y="2938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5595" name="Group 59"/>
            <p:cNvGrpSpPr>
              <a:grpSpLocks/>
            </p:cNvGrpSpPr>
            <p:nvPr/>
          </p:nvGrpSpPr>
          <p:grpSpPr bwMode="auto">
            <a:xfrm>
              <a:off x="3036" y="1781"/>
              <a:ext cx="1240" cy="1996"/>
              <a:chOff x="4326" y="1781"/>
              <a:chExt cx="1240" cy="1996"/>
            </a:xfrm>
          </p:grpSpPr>
          <p:sp>
            <p:nvSpPr>
              <p:cNvPr id="705596" name="AutoShape 60"/>
              <p:cNvSpPr>
                <a:spLocks noChangeArrowheads="1"/>
              </p:cNvSpPr>
              <p:nvPr/>
            </p:nvSpPr>
            <p:spPr bwMode="auto">
              <a:xfrm>
                <a:off x="4411" y="2489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Prodaja</a:t>
                </a:r>
                <a:endParaRPr lang="en-US" sz="800"/>
              </a:p>
            </p:txBody>
          </p:sp>
          <p:cxnSp>
            <p:nvCxnSpPr>
              <p:cNvPr id="705597" name="AutoShape 61"/>
              <p:cNvCxnSpPr>
                <a:cxnSpLocks noChangeShapeType="1"/>
                <a:stCxn id="705596" idx="0"/>
                <a:endCxn id="705598" idx="2"/>
              </p:cNvCxnSpPr>
              <p:nvPr/>
            </p:nvCxnSpPr>
            <p:spPr bwMode="auto">
              <a:xfrm flipV="1">
                <a:off x="4972" y="2321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5598" name="AutoShape 62"/>
              <p:cNvSpPr>
                <a:spLocks noChangeArrowheads="1"/>
              </p:cNvSpPr>
              <p:nvPr/>
            </p:nvSpPr>
            <p:spPr bwMode="auto">
              <a:xfrm>
                <a:off x="4624" y="1781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Otpremnica</a:t>
                </a:r>
                <a:endParaRPr lang="en-US" sz="800"/>
              </a:p>
            </p:txBody>
          </p:sp>
          <p:sp>
            <p:nvSpPr>
              <p:cNvPr id="705599" name="AutoShape 63"/>
              <p:cNvSpPr>
                <a:spLocks noChangeArrowheads="1"/>
              </p:cNvSpPr>
              <p:nvPr/>
            </p:nvSpPr>
            <p:spPr bwMode="auto">
              <a:xfrm>
                <a:off x="4326" y="330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Kupci</a:t>
                </a:r>
                <a:endParaRPr lang="en-US" sz="800"/>
              </a:p>
            </p:txBody>
          </p:sp>
          <p:sp>
            <p:nvSpPr>
              <p:cNvPr id="705600" name="AutoShape 64"/>
              <p:cNvSpPr>
                <a:spLocks noChangeArrowheads="1"/>
              </p:cNvSpPr>
              <p:nvPr/>
            </p:nvSpPr>
            <p:spPr bwMode="auto">
              <a:xfrm>
                <a:off x="5052" y="3306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Finalni</a:t>
                </a:r>
              </a:p>
              <a:p>
                <a:pPr algn="ctr"/>
                <a:r>
                  <a:rPr lang="sr-Latn-CS" sz="800"/>
                  <a:t>proizvod</a:t>
                </a:r>
                <a:endParaRPr lang="en-US" sz="800"/>
              </a:p>
            </p:txBody>
          </p:sp>
          <p:cxnSp>
            <p:nvCxnSpPr>
              <p:cNvPr id="705601" name="AutoShape 65"/>
              <p:cNvCxnSpPr>
                <a:cxnSpLocks noChangeShapeType="1"/>
                <a:endCxn id="705599" idx="1"/>
              </p:cNvCxnSpPr>
              <p:nvPr/>
            </p:nvCxnSpPr>
            <p:spPr bwMode="auto">
              <a:xfrm rot="5400000">
                <a:off x="4547" y="2935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5602" name="AutoShape 66"/>
              <p:cNvCxnSpPr>
                <a:cxnSpLocks noChangeShapeType="1"/>
                <a:stCxn id="705596" idx="2"/>
                <a:endCxn id="705600" idx="1"/>
              </p:cNvCxnSpPr>
              <p:nvPr/>
            </p:nvCxnSpPr>
            <p:spPr bwMode="auto">
              <a:xfrm rot="16200000" flipH="1">
                <a:off x="4937" y="2934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</p:grpSp>
      <p:sp>
        <p:nvSpPr>
          <p:cNvPr id="705603" name="AutoShape 67"/>
          <p:cNvSpPr>
            <a:spLocks noChangeArrowheads="1"/>
          </p:cNvSpPr>
          <p:nvPr/>
        </p:nvSpPr>
        <p:spPr bwMode="auto">
          <a:xfrm>
            <a:off x="458788" y="3868738"/>
            <a:ext cx="1293812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Lansiranje</a:t>
            </a:r>
          </a:p>
          <a:p>
            <a:pPr algn="ctr"/>
            <a:r>
              <a:rPr lang="sr-Latn-CS" sz="1400"/>
              <a:t>proizvodnje</a:t>
            </a:r>
            <a:endParaRPr lang="en-US" sz="1400"/>
          </a:p>
        </p:txBody>
      </p:sp>
      <p:sp>
        <p:nvSpPr>
          <p:cNvPr id="705604" name="AutoShape 68"/>
          <p:cNvSpPr>
            <a:spLocks noChangeArrowheads="1"/>
          </p:cNvSpPr>
          <p:nvPr/>
        </p:nvSpPr>
        <p:spPr bwMode="auto">
          <a:xfrm>
            <a:off x="1392238" y="2735263"/>
            <a:ext cx="1019175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Prateća</a:t>
            </a:r>
          </a:p>
          <a:p>
            <a:pPr algn="ctr"/>
            <a:r>
              <a:rPr lang="sr-Latn-CS" sz="1400"/>
              <a:t>dok.</a:t>
            </a:r>
            <a:endParaRPr lang="en-US" sz="1400"/>
          </a:p>
        </p:txBody>
      </p:sp>
      <p:cxnSp>
        <p:nvCxnSpPr>
          <p:cNvPr id="705605" name="AutoShape 69"/>
          <p:cNvCxnSpPr>
            <a:cxnSpLocks noChangeShapeType="1"/>
            <a:stCxn id="705603" idx="0"/>
            <a:endCxn id="705607" idx="2"/>
          </p:cNvCxnSpPr>
          <p:nvPr/>
        </p:nvCxnSpPr>
        <p:spPr bwMode="auto">
          <a:xfrm flipH="1" flipV="1">
            <a:off x="687388" y="3649663"/>
            <a:ext cx="419100" cy="219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05606" name="AutoShape 70"/>
          <p:cNvCxnSpPr>
            <a:cxnSpLocks noChangeShapeType="1"/>
            <a:stCxn id="705603" idx="0"/>
            <a:endCxn id="705604" idx="2"/>
          </p:cNvCxnSpPr>
          <p:nvPr/>
        </p:nvCxnSpPr>
        <p:spPr bwMode="auto">
          <a:xfrm flipV="1">
            <a:off x="1106488" y="3592513"/>
            <a:ext cx="795337" cy="276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5607" name="AutoShape 71"/>
          <p:cNvSpPr>
            <a:spLocks noChangeArrowheads="1"/>
          </p:cNvSpPr>
          <p:nvPr/>
        </p:nvSpPr>
        <p:spPr bwMode="auto">
          <a:xfrm>
            <a:off x="130175" y="2792413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Radni</a:t>
            </a:r>
          </a:p>
          <a:p>
            <a:pPr algn="ctr"/>
            <a:r>
              <a:rPr lang="sr-Latn-CS" sz="1400"/>
              <a:t>Nalozi</a:t>
            </a:r>
            <a:endParaRPr lang="en-US" sz="1400"/>
          </a:p>
        </p:txBody>
      </p:sp>
      <p:sp>
        <p:nvSpPr>
          <p:cNvPr id="705608" name="AutoShape 72"/>
          <p:cNvSpPr>
            <a:spLocks noChangeArrowheads="1"/>
          </p:cNvSpPr>
          <p:nvPr/>
        </p:nvSpPr>
        <p:spPr bwMode="auto">
          <a:xfrm>
            <a:off x="1181100" y="5961063"/>
            <a:ext cx="2635250" cy="747712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Baza podatakai</a:t>
            </a:r>
            <a:endParaRPr lang="en-US"/>
          </a:p>
        </p:txBody>
      </p:sp>
      <p:cxnSp>
        <p:nvCxnSpPr>
          <p:cNvPr id="705609" name="AutoShape 73"/>
          <p:cNvCxnSpPr>
            <a:cxnSpLocks noChangeShapeType="1"/>
            <a:stCxn id="705617" idx="2"/>
          </p:cNvCxnSpPr>
          <p:nvPr/>
        </p:nvCxnSpPr>
        <p:spPr bwMode="auto">
          <a:xfrm rot="16200000" flipH="1">
            <a:off x="2201069" y="5806282"/>
            <a:ext cx="590550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5610" name="AutoShape 74"/>
          <p:cNvSpPr>
            <a:spLocks noChangeArrowheads="1"/>
          </p:cNvSpPr>
          <p:nvPr/>
        </p:nvSpPr>
        <p:spPr bwMode="auto">
          <a:xfrm>
            <a:off x="2563813" y="3910013"/>
            <a:ext cx="1087437" cy="609600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Obrada</a:t>
            </a:r>
          </a:p>
          <a:p>
            <a:pPr algn="ctr"/>
            <a:r>
              <a:rPr lang="sr-Latn-CS" sz="1400"/>
              <a:t> ličnih zarada</a:t>
            </a:r>
            <a:endParaRPr lang="en-US" sz="1400"/>
          </a:p>
        </p:txBody>
      </p:sp>
      <p:cxnSp>
        <p:nvCxnSpPr>
          <p:cNvPr id="705611" name="AutoShape 75"/>
          <p:cNvCxnSpPr>
            <a:cxnSpLocks noChangeShapeType="1"/>
            <a:stCxn id="705610" idx="0"/>
            <a:endCxn id="705612" idx="2"/>
          </p:cNvCxnSpPr>
          <p:nvPr/>
        </p:nvCxnSpPr>
        <p:spPr bwMode="auto">
          <a:xfrm flipV="1">
            <a:off x="3108325" y="3521075"/>
            <a:ext cx="1588" cy="388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5612" name="AutoShape 76"/>
          <p:cNvSpPr>
            <a:spLocks noChangeArrowheads="1"/>
          </p:cNvSpPr>
          <p:nvPr/>
        </p:nvSpPr>
        <p:spPr bwMode="auto">
          <a:xfrm>
            <a:off x="2552700" y="2770188"/>
            <a:ext cx="1112838" cy="8159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Obračunski</a:t>
            </a:r>
          </a:p>
          <a:p>
            <a:pPr algn="ctr"/>
            <a:r>
              <a:rPr lang="sr-Latn-CS" sz="1400"/>
              <a:t> list</a:t>
            </a:r>
            <a:endParaRPr lang="en-US" sz="1400"/>
          </a:p>
        </p:txBody>
      </p:sp>
      <p:cxnSp>
        <p:nvCxnSpPr>
          <p:cNvPr id="705613" name="AutoShape 77"/>
          <p:cNvCxnSpPr>
            <a:cxnSpLocks noChangeShapeType="1"/>
          </p:cNvCxnSpPr>
          <p:nvPr/>
        </p:nvCxnSpPr>
        <p:spPr bwMode="auto">
          <a:xfrm rot="16200000" flipH="1">
            <a:off x="4198144" y="4655344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5614" name="AutoShape 78"/>
          <p:cNvSpPr>
            <a:spLocks noChangeArrowheads="1"/>
          </p:cNvSpPr>
          <p:nvPr/>
        </p:nvSpPr>
        <p:spPr bwMode="auto">
          <a:xfrm>
            <a:off x="4019550" y="3856038"/>
            <a:ext cx="763588" cy="6635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Prodaja</a:t>
            </a:r>
            <a:endParaRPr lang="en-US" sz="1400"/>
          </a:p>
        </p:txBody>
      </p:sp>
      <p:cxnSp>
        <p:nvCxnSpPr>
          <p:cNvPr id="705615" name="AutoShape 79"/>
          <p:cNvCxnSpPr>
            <a:cxnSpLocks noChangeShapeType="1"/>
            <a:stCxn id="705614" idx="0"/>
            <a:endCxn id="705616" idx="2"/>
          </p:cNvCxnSpPr>
          <p:nvPr/>
        </p:nvCxnSpPr>
        <p:spPr bwMode="auto">
          <a:xfrm flipH="1" flipV="1">
            <a:off x="4373563" y="3652838"/>
            <a:ext cx="28575" cy="203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5616" name="AutoShape 80"/>
          <p:cNvSpPr>
            <a:spLocks noChangeArrowheads="1"/>
          </p:cNvSpPr>
          <p:nvPr/>
        </p:nvSpPr>
        <p:spPr bwMode="auto">
          <a:xfrm>
            <a:off x="3816350" y="2795588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Otpremnica</a:t>
            </a:r>
            <a:endParaRPr lang="en-US" sz="1400"/>
          </a:p>
        </p:txBody>
      </p:sp>
      <p:sp>
        <p:nvSpPr>
          <p:cNvPr id="705617" name="AutoShape 81"/>
          <p:cNvSpPr>
            <a:spLocks noChangeArrowheads="1"/>
          </p:cNvSpPr>
          <p:nvPr/>
        </p:nvSpPr>
        <p:spPr bwMode="auto">
          <a:xfrm>
            <a:off x="204788" y="4862513"/>
            <a:ext cx="4578350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Sistem za upravljanje bazom podataka (SUBP)</a:t>
            </a:r>
            <a:endParaRPr lang="en-US" sz="1400"/>
          </a:p>
        </p:txBody>
      </p:sp>
      <p:cxnSp>
        <p:nvCxnSpPr>
          <p:cNvPr id="705618" name="AutoShape 82"/>
          <p:cNvCxnSpPr>
            <a:cxnSpLocks noChangeShapeType="1"/>
          </p:cNvCxnSpPr>
          <p:nvPr/>
        </p:nvCxnSpPr>
        <p:spPr bwMode="auto">
          <a:xfrm rot="16200000" flipH="1">
            <a:off x="2937669" y="4664869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5619" name="AutoShape 83"/>
          <p:cNvCxnSpPr>
            <a:cxnSpLocks noChangeShapeType="1"/>
          </p:cNvCxnSpPr>
          <p:nvPr/>
        </p:nvCxnSpPr>
        <p:spPr bwMode="auto">
          <a:xfrm rot="16200000" flipH="1">
            <a:off x="937419" y="4664869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5622" name="Line 86"/>
          <p:cNvSpPr>
            <a:spLocks noChangeShapeType="1"/>
          </p:cNvSpPr>
          <p:nvPr/>
        </p:nvSpPr>
        <p:spPr bwMode="auto">
          <a:xfrm>
            <a:off x="1276350" y="2489200"/>
            <a:ext cx="0" cy="30638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</a:t>
            </a:r>
            <a:r>
              <a:rPr lang="sr-Latn-CS" sz="2000" b="1" i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charset="0"/>
              </a:rPr>
              <a:t>Sistem za upravljanje BP i sistem datoteka-razvoj</a:t>
            </a:r>
            <a:r>
              <a:rPr lang="sr-Latn-CS" sz="2000" b="1" i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-nast.</a:t>
            </a:r>
            <a:r>
              <a:rPr lang="en-U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grpSp>
        <p:nvGrpSpPr>
          <p:cNvPr id="707587" name="Group 3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707588" name="Text Box 4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F6A4D748-2C06-4BC6-B4EC-511E725AF744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14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707589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707590" name="Object 6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707590" name="Photo Editor Photo" r:id="rId4" imgW="1276190" imgH="1561905" progId="MSPhotoEd.3">
                <p:embed/>
              </p:oleObj>
            </a:graphicData>
          </a:graphic>
        </p:graphicFrame>
      </p:grpSp>
      <p:sp>
        <p:nvSpPr>
          <p:cNvPr id="707639" name="Rectangle 55"/>
          <p:cNvSpPr>
            <a:spLocks noChangeArrowheads="1"/>
          </p:cNvSpPr>
          <p:nvPr/>
        </p:nvSpPr>
        <p:spPr bwMode="auto">
          <a:xfrm>
            <a:off x="4929188" y="698500"/>
            <a:ext cx="4144962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268288"/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U ovakvoj tehnologiji obrade</a:t>
            </a:r>
            <a:r>
              <a:rPr lang="en-US" sz="28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, 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podaci umesto,da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su ra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z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bacani po odgovaraju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ć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im datotekama, organi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z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ovani 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su 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u jedinstvenu ba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z</a:t>
            </a:r>
            <a:r>
              <a:rPr 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u podataka</a:t>
            </a:r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. </a:t>
            </a:r>
          </a:p>
          <a:p>
            <a:pPr algn="l" defTabSz="268288"/>
            <a:r>
              <a:rPr lang="sr-Latn-CS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Ovde podaci postaju jedinstven resursu u nekom sistemu i njima se mora upravljati na jedinstven način, onako kako se upravlja i sa drugim vitalnim resursima.</a:t>
            </a:r>
            <a:endParaRPr lang="en-GB" sz="28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707640" name="Group 56"/>
          <p:cNvGrpSpPr>
            <a:grpSpLocks/>
          </p:cNvGrpSpPr>
          <p:nvPr/>
        </p:nvGrpSpPr>
        <p:grpSpPr bwMode="auto">
          <a:xfrm>
            <a:off x="1181100" y="587375"/>
            <a:ext cx="2644775" cy="1841500"/>
            <a:chOff x="44" y="1723"/>
            <a:chExt cx="4232" cy="2058"/>
          </a:xfrm>
        </p:grpSpPr>
        <p:grpSp>
          <p:nvGrpSpPr>
            <p:cNvPr id="707641" name="Group 57"/>
            <p:cNvGrpSpPr>
              <a:grpSpLocks/>
            </p:cNvGrpSpPr>
            <p:nvPr/>
          </p:nvGrpSpPr>
          <p:grpSpPr bwMode="auto">
            <a:xfrm>
              <a:off x="44" y="1723"/>
              <a:ext cx="1600" cy="2042"/>
              <a:chOff x="44" y="1723"/>
              <a:chExt cx="1600" cy="2042"/>
            </a:xfrm>
          </p:grpSpPr>
          <p:sp>
            <p:nvSpPr>
              <p:cNvPr id="707642" name="AutoShape 58"/>
              <p:cNvSpPr>
                <a:spLocks noChangeArrowheads="1"/>
              </p:cNvSpPr>
              <p:nvPr/>
            </p:nvSpPr>
            <p:spPr bwMode="auto">
              <a:xfrm>
                <a:off x="289" y="2467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Lansiranje</a:t>
                </a:r>
              </a:p>
              <a:p>
                <a:pPr algn="ctr"/>
                <a:r>
                  <a:rPr lang="sr-Latn-CS" sz="800"/>
                  <a:t>proizvodnje</a:t>
                </a:r>
                <a:endParaRPr lang="en-US" sz="800"/>
              </a:p>
            </p:txBody>
          </p:sp>
          <p:sp>
            <p:nvSpPr>
              <p:cNvPr id="707643" name="AutoShape 59"/>
              <p:cNvSpPr>
                <a:spLocks noChangeArrowheads="1"/>
              </p:cNvSpPr>
              <p:nvPr/>
            </p:nvSpPr>
            <p:spPr bwMode="auto">
              <a:xfrm>
                <a:off x="947" y="1723"/>
                <a:ext cx="642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Prateća</a:t>
                </a:r>
              </a:p>
              <a:p>
                <a:pPr algn="ctr"/>
                <a:r>
                  <a:rPr lang="sr-Latn-CS" sz="800"/>
                  <a:t>dok.</a:t>
                </a:r>
                <a:endParaRPr lang="en-US" sz="800"/>
              </a:p>
            </p:txBody>
          </p:sp>
          <p:cxnSp>
            <p:nvCxnSpPr>
              <p:cNvPr id="707644" name="AutoShape 60"/>
              <p:cNvCxnSpPr>
                <a:cxnSpLocks noChangeShapeType="1"/>
                <a:stCxn id="707642" idx="0"/>
                <a:endCxn id="707646" idx="2"/>
              </p:cNvCxnSpPr>
              <p:nvPr/>
            </p:nvCxnSpPr>
            <p:spPr bwMode="auto">
              <a:xfrm flipH="1" flipV="1">
                <a:off x="433" y="2299"/>
                <a:ext cx="417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707645" name="AutoShape 61"/>
              <p:cNvCxnSpPr>
                <a:cxnSpLocks noChangeShapeType="1"/>
                <a:stCxn id="707642" idx="0"/>
                <a:endCxn id="707643" idx="2"/>
              </p:cNvCxnSpPr>
              <p:nvPr/>
            </p:nvCxnSpPr>
            <p:spPr bwMode="auto">
              <a:xfrm flipV="1">
                <a:off x="850" y="2263"/>
                <a:ext cx="418" cy="20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7646" name="AutoShape 62"/>
              <p:cNvSpPr>
                <a:spLocks noChangeArrowheads="1"/>
              </p:cNvSpPr>
              <p:nvPr/>
            </p:nvSpPr>
            <p:spPr bwMode="auto">
              <a:xfrm>
                <a:off x="82" y="1759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</a:t>
                </a:r>
              </a:p>
              <a:p>
                <a:pPr algn="ctr"/>
                <a:r>
                  <a:rPr lang="sr-Latn-CS" sz="800"/>
                  <a:t>Nalozi</a:t>
                </a:r>
                <a:endParaRPr lang="en-US" sz="800"/>
              </a:p>
            </p:txBody>
          </p:sp>
          <p:sp>
            <p:nvSpPr>
              <p:cNvPr id="707647" name="AutoShape 63"/>
              <p:cNvSpPr>
                <a:spLocks noChangeArrowheads="1"/>
              </p:cNvSpPr>
              <p:nvPr/>
            </p:nvSpPr>
            <p:spPr bwMode="auto">
              <a:xfrm>
                <a:off x="44" y="3278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Proizvodi</a:t>
                </a:r>
                <a:endParaRPr lang="en-US" sz="800"/>
              </a:p>
            </p:txBody>
          </p:sp>
          <p:sp>
            <p:nvSpPr>
              <p:cNvPr id="707648" name="AutoShape 64"/>
              <p:cNvSpPr>
                <a:spLocks noChangeArrowheads="1"/>
              </p:cNvSpPr>
              <p:nvPr/>
            </p:nvSpPr>
            <p:spPr bwMode="auto">
              <a:xfrm>
                <a:off x="590" y="328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mesta</a:t>
                </a:r>
                <a:endParaRPr lang="en-US" sz="800"/>
              </a:p>
            </p:txBody>
          </p:sp>
          <p:sp>
            <p:nvSpPr>
              <p:cNvPr id="707649" name="AutoShape 65"/>
              <p:cNvSpPr>
                <a:spLocks noChangeArrowheads="1"/>
              </p:cNvSpPr>
              <p:nvPr/>
            </p:nvSpPr>
            <p:spPr bwMode="auto">
              <a:xfrm>
                <a:off x="1130" y="329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Tehnološki</a:t>
                </a:r>
              </a:p>
              <a:p>
                <a:pPr algn="ctr"/>
                <a:r>
                  <a:rPr lang="sr-Latn-CS" sz="800"/>
                  <a:t>postupci</a:t>
                </a:r>
                <a:endParaRPr lang="en-US" sz="800"/>
              </a:p>
            </p:txBody>
          </p:sp>
          <p:cxnSp>
            <p:nvCxnSpPr>
              <p:cNvPr id="707650" name="AutoShape 66"/>
              <p:cNvCxnSpPr>
                <a:cxnSpLocks noChangeShapeType="1"/>
                <a:endCxn id="707647" idx="1"/>
              </p:cNvCxnSpPr>
              <p:nvPr/>
            </p:nvCxnSpPr>
            <p:spPr bwMode="auto">
              <a:xfrm rot="5400000">
                <a:off x="265" y="2913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7651" name="AutoShape 67"/>
              <p:cNvCxnSpPr>
                <a:cxnSpLocks noChangeShapeType="1"/>
                <a:stCxn id="707642" idx="2"/>
                <a:endCxn id="707648" idx="1"/>
              </p:cNvCxnSpPr>
              <p:nvPr/>
            </p:nvCxnSpPr>
            <p:spPr bwMode="auto">
              <a:xfrm rot="5400000">
                <a:off x="645" y="3079"/>
                <a:ext cx="407" cy="3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7652" name="AutoShape 68"/>
              <p:cNvCxnSpPr>
                <a:cxnSpLocks noChangeShapeType="1"/>
                <a:endCxn id="707649" idx="1"/>
              </p:cNvCxnSpPr>
              <p:nvPr/>
            </p:nvCxnSpPr>
            <p:spPr bwMode="auto">
              <a:xfrm rot="16200000" flipH="1">
                <a:off x="1053" y="2960"/>
                <a:ext cx="411" cy="257"/>
              </a:xfrm>
              <a:prstGeom prst="bentConnector3">
                <a:avLst>
                  <a:gd name="adj1" fmla="val 4988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7653" name="Group 69"/>
            <p:cNvGrpSpPr>
              <a:grpSpLocks/>
            </p:cNvGrpSpPr>
            <p:nvPr/>
          </p:nvGrpSpPr>
          <p:grpSpPr bwMode="auto">
            <a:xfrm>
              <a:off x="1710" y="1785"/>
              <a:ext cx="1240" cy="1996"/>
              <a:chOff x="2360" y="1785"/>
              <a:chExt cx="1240" cy="1996"/>
            </a:xfrm>
          </p:grpSpPr>
          <p:sp>
            <p:nvSpPr>
              <p:cNvPr id="707654" name="AutoShape 70"/>
              <p:cNvSpPr>
                <a:spLocks noChangeArrowheads="1"/>
              </p:cNvSpPr>
              <p:nvPr/>
            </p:nvSpPr>
            <p:spPr bwMode="auto">
              <a:xfrm>
                <a:off x="2445" y="2493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Obrada ličnih</a:t>
                </a:r>
              </a:p>
              <a:p>
                <a:pPr algn="ctr"/>
                <a:r>
                  <a:rPr lang="sr-Latn-CS" sz="800"/>
                  <a:t> zarada</a:t>
                </a:r>
                <a:endParaRPr lang="en-US" sz="800"/>
              </a:p>
            </p:txBody>
          </p:sp>
          <p:cxnSp>
            <p:nvCxnSpPr>
              <p:cNvPr id="707655" name="AutoShape 71"/>
              <p:cNvCxnSpPr>
                <a:cxnSpLocks noChangeShapeType="1"/>
                <a:stCxn id="707654" idx="0"/>
                <a:endCxn id="707656" idx="2"/>
              </p:cNvCxnSpPr>
              <p:nvPr/>
            </p:nvCxnSpPr>
            <p:spPr bwMode="auto">
              <a:xfrm flipV="1">
                <a:off x="3006" y="2325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7656" name="AutoShape 72"/>
              <p:cNvSpPr>
                <a:spLocks noChangeArrowheads="1"/>
              </p:cNvSpPr>
              <p:nvPr/>
            </p:nvSpPr>
            <p:spPr bwMode="auto">
              <a:xfrm>
                <a:off x="2658" y="1785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Obračunski</a:t>
                </a:r>
              </a:p>
              <a:p>
                <a:pPr algn="ctr"/>
                <a:r>
                  <a:rPr lang="sr-Latn-CS" sz="800"/>
                  <a:t> list</a:t>
                </a:r>
                <a:endParaRPr lang="en-US" sz="800"/>
              </a:p>
            </p:txBody>
          </p:sp>
          <p:sp>
            <p:nvSpPr>
              <p:cNvPr id="707657" name="AutoShape 73"/>
              <p:cNvSpPr>
                <a:spLocks noChangeArrowheads="1"/>
              </p:cNvSpPr>
              <p:nvPr/>
            </p:nvSpPr>
            <p:spPr bwMode="auto">
              <a:xfrm>
                <a:off x="2360" y="3304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Radna</a:t>
                </a:r>
              </a:p>
              <a:p>
                <a:pPr algn="ctr"/>
                <a:r>
                  <a:rPr lang="sr-Latn-CS" sz="800"/>
                  <a:t>listai</a:t>
                </a:r>
                <a:endParaRPr lang="en-US" sz="800"/>
              </a:p>
            </p:txBody>
          </p:sp>
          <p:sp>
            <p:nvSpPr>
              <p:cNvPr id="707658" name="AutoShape 74"/>
              <p:cNvSpPr>
                <a:spLocks noChangeArrowheads="1"/>
              </p:cNvSpPr>
              <p:nvPr/>
            </p:nvSpPr>
            <p:spPr bwMode="auto">
              <a:xfrm>
                <a:off x="3086" y="331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Radnici</a:t>
                </a:r>
                <a:endParaRPr lang="en-US" sz="800"/>
              </a:p>
            </p:txBody>
          </p:sp>
          <p:cxnSp>
            <p:nvCxnSpPr>
              <p:cNvPr id="707659" name="AutoShape 75"/>
              <p:cNvCxnSpPr>
                <a:cxnSpLocks noChangeShapeType="1"/>
                <a:endCxn id="707657" idx="1"/>
              </p:cNvCxnSpPr>
              <p:nvPr/>
            </p:nvCxnSpPr>
            <p:spPr bwMode="auto">
              <a:xfrm rot="5400000">
                <a:off x="2581" y="2939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7660" name="AutoShape 76"/>
              <p:cNvCxnSpPr>
                <a:cxnSpLocks noChangeShapeType="1"/>
                <a:stCxn id="707654" idx="2"/>
                <a:endCxn id="707658" idx="1"/>
              </p:cNvCxnSpPr>
              <p:nvPr/>
            </p:nvCxnSpPr>
            <p:spPr bwMode="auto">
              <a:xfrm rot="16200000" flipH="1">
                <a:off x="2971" y="2938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  <p:grpSp>
          <p:nvGrpSpPr>
            <p:cNvPr id="707661" name="Group 77"/>
            <p:cNvGrpSpPr>
              <a:grpSpLocks/>
            </p:cNvGrpSpPr>
            <p:nvPr/>
          </p:nvGrpSpPr>
          <p:grpSpPr bwMode="auto">
            <a:xfrm>
              <a:off x="3036" y="1781"/>
              <a:ext cx="1240" cy="1996"/>
              <a:chOff x="4326" y="1781"/>
              <a:chExt cx="1240" cy="1996"/>
            </a:xfrm>
          </p:grpSpPr>
          <p:sp>
            <p:nvSpPr>
              <p:cNvPr id="707662" name="AutoShape 78"/>
              <p:cNvSpPr>
                <a:spLocks noChangeArrowheads="1"/>
              </p:cNvSpPr>
              <p:nvPr/>
            </p:nvSpPr>
            <p:spPr bwMode="auto">
              <a:xfrm>
                <a:off x="4411" y="2489"/>
                <a:ext cx="1122" cy="410"/>
              </a:xfrm>
              <a:prstGeom prst="flowChartProcess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Prodaja</a:t>
                </a:r>
                <a:endParaRPr lang="en-US" sz="800"/>
              </a:p>
            </p:txBody>
          </p:sp>
          <p:cxnSp>
            <p:nvCxnSpPr>
              <p:cNvPr id="707663" name="AutoShape 79"/>
              <p:cNvCxnSpPr>
                <a:cxnSpLocks noChangeShapeType="1"/>
                <a:stCxn id="707662" idx="0"/>
                <a:endCxn id="707664" idx="2"/>
              </p:cNvCxnSpPr>
              <p:nvPr/>
            </p:nvCxnSpPr>
            <p:spPr bwMode="auto">
              <a:xfrm flipV="1">
                <a:off x="4972" y="2321"/>
                <a:ext cx="3" cy="16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707664" name="AutoShape 80"/>
              <p:cNvSpPr>
                <a:spLocks noChangeArrowheads="1"/>
              </p:cNvSpPr>
              <p:nvPr/>
            </p:nvSpPr>
            <p:spPr bwMode="auto">
              <a:xfrm>
                <a:off x="4624" y="1781"/>
                <a:ext cx="701" cy="586"/>
              </a:xfrm>
              <a:prstGeom prst="flowChartMultidocumen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Otpremnica</a:t>
                </a:r>
                <a:endParaRPr lang="en-US" sz="800"/>
              </a:p>
            </p:txBody>
          </p:sp>
          <p:sp>
            <p:nvSpPr>
              <p:cNvPr id="707665" name="AutoShape 81"/>
              <p:cNvSpPr>
                <a:spLocks noChangeArrowheads="1"/>
              </p:cNvSpPr>
              <p:nvPr/>
            </p:nvSpPr>
            <p:spPr bwMode="auto">
              <a:xfrm>
                <a:off x="4326" y="3300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Kupci</a:t>
                </a:r>
                <a:endParaRPr lang="en-US" sz="800"/>
              </a:p>
            </p:txBody>
          </p:sp>
          <p:sp>
            <p:nvSpPr>
              <p:cNvPr id="707666" name="AutoShape 82"/>
              <p:cNvSpPr>
                <a:spLocks noChangeArrowheads="1"/>
              </p:cNvSpPr>
              <p:nvPr/>
            </p:nvSpPr>
            <p:spPr bwMode="auto">
              <a:xfrm>
                <a:off x="5052" y="3306"/>
                <a:ext cx="514" cy="471"/>
              </a:xfrm>
              <a:prstGeom prst="can">
                <a:avLst>
                  <a:gd name="adj" fmla="val 25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sr-Latn-CS" sz="800"/>
                  <a:t>Finalni</a:t>
                </a:r>
              </a:p>
              <a:p>
                <a:pPr algn="ctr"/>
                <a:r>
                  <a:rPr lang="sr-Latn-CS" sz="800"/>
                  <a:t>proizvod</a:t>
                </a:r>
                <a:endParaRPr lang="en-US" sz="800"/>
              </a:p>
            </p:txBody>
          </p:sp>
          <p:cxnSp>
            <p:nvCxnSpPr>
              <p:cNvPr id="707667" name="AutoShape 83"/>
              <p:cNvCxnSpPr>
                <a:cxnSpLocks noChangeShapeType="1"/>
                <a:endCxn id="707665" idx="1"/>
              </p:cNvCxnSpPr>
              <p:nvPr/>
            </p:nvCxnSpPr>
            <p:spPr bwMode="auto">
              <a:xfrm rot="5400000">
                <a:off x="4547" y="2935"/>
                <a:ext cx="401" cy="330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707668" name="AutoShape 84"/>
              <p:cNvCxnSpPr>
                <a:cxnSpLocks noChangeShapeType="1"/>
                <a:stCxn id="707662" idx="2"/>
                <a:endCxn id="707666" idx="1"/>
              </p:cNvCxnSpPr>
              <p:nvPr/>
            </p:nvCxnSpPr>
            <p:spPr bwMode="auto">
              <a:xfrm rot="16200000" flipH="1">
                <a:off x="4937" y="2934"/>
                <a:ext cx="407" cy="337"/>
              </a:xfrm>
              <a:prstGeom prst="bentConnector3">
                <a:avLst>
                  <a:gd name="adj1" fmla="val 4987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</p:cxnSp>
        </p:grpSp>
      </p:grpSp>
      <p:sp>
        <p:nvSpPr>
          <p:cNvPr id="707669" name="AutoShape 85"/>
          <p:cNvSpPr>
            <a:spLocks noChangeArrowheads="1"/>
          </p:cNvSpPr>
          <p:nvPr/>
        </p:nvSpPr>
        <p:spPr bwMode="auto">
          <a:xfrm>
            <a:off x="458788" y="3868738"/>
            <a:ext cx="1293812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Lansiranje</a:t>
            </a:r>
          </a:p>
          <a:p>
            <a:pPr algn="ctr"/>
            <a:r>
              <a:rPr lang="sr-Latn-CS" sz="1400"/>
              <a:t>proizvodnje</a:t>
            </a:r>
            <a:endParaRPr lang="en-US" sz="1400"/>
          </a:p>
        </p:txBody>
      </p:sp>
      <p:sp>
        <p:nvSpPr>
          <p:cNvPr id="707670" name="AutoShape 86"/>
          <p:cNvSpPr>
            <a:spLocks noChangeArrowheads="1"/>
          </p:cNvSpPr>
          <p:nvPr/>
        </p:nvSpPr>
        <p:spPr bwMode="auto">
          <a:xfrm>
            <a:off x="1392238" y="2735263"/>
            <a:ext cx="1019175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Prateća</a:t>
            </a:r>
          </a:p>
          <a:p>
            <a:pPr algn="ctr"/>
            <a:r>
              <a:rPr lang="sr-Latn-CS" sz="1400"/>
              <a:t>dok.</a:t>
            </a:r>
            <a:endParaRPr lang="en-US" sz="1400"/>
          </a:p>
        </p:txBody>
      </p:sp>
      <p:cxnSp>
        <p:nvCxnSpPr>
          <p:cNvPr id="707671" name="AutoShape 87"/>
          <p:cNvCxnSpPr>
            <a:cxnSpLocks noChangeShapeType="1"/>
            <a:stCxn id="707669" idx="0"/>
            <a:endCxn id="707673" idx="2"/>
          </p:cNvCxnSpPr>
          <p:nvPr/>
        </p:nvCxnSpPr>
        <p:spPr bwMode="auto">
          <a:xfrm flipH="1" flipV="1">
            <a:off x="687388" y="3649663"/>
            <a:ext cx="419100" cy="219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707672" name="AutoShape 88"/>
          <p:cNvCxnSpPr>
            <a:cxnSpLocks noChangeShapeType="1"/>
            <a:stCxn id="707669" idx="0"/>
            <a:endCxn id="707670" idx="2"/>
          </p:cNvCxnSpPr>
          <p:nvPr/>
        </p:nvCxnSpPr>
        <p:spPr bwMode="auto">
          <a:xfrm flipV="1">
            <a:off x="1106488" y="3592513"/>
            <a:ext cx="795337" cy="276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7673" name="AutoShape 89"/>
          <p:cNvSpPr>
            <a:spLocks noChangeArrowheads="1"/>
          </p:cNvSpPr>
          <p:nvPr/>
        </p:nvSpPr>
        <p:spPr bwMode="auto">
          <a:xfrm>
            <a:off x="130175" y="2792413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Radni</a:t>
            </a:r>
          </a:p>
          <a:p>
            <a:pPr algn="ctr"/>
            <a:r>
              <a:rPr lang="sr-Latn-CS" sz="1400"/>
              <a:t>Nalozi</a:t>
            </a:r>
            <a:endParaRPr lang="en-US" sz="1400"/>
          </a:p>
        </p:txBody>
      </p:sp>
      <p:sp>
        <p:nvSpPr>
          <p:cNvPr id="707674" name="AutoShape 90"/>
          <p:cNvSpPr>
            <a:spLocks noChangeArrowheads="1"/>
          </p:cNvSpPr>
          <p:nvPr/>
        </p:nvSpPr>
        <p:spPr bwMode="auto">
          <a:xfrm>
            <a:off x="1181100" y="5961063"/>
            <a:ext cx="2635250" cy="747712"/>
          </a:xfrm>
          <a:prstGeom prst="can">
            <a:avLst>
              <a:gd name="adj" fmla="val 250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/>
              <a:t>Baza podatakai</a:t>
            </a:r>
            <a:endParaRPr lang="en-US"/>
          </a:p>
        </p:txBody>
      </p:sp>
      <p:cxnSp>
        <p:nvCxnSpPr>
          <p:cNvPr id="707675" name="AutoShape 91"/>
          <p:cNvCxnSpPr>
            <a:cxnSpLocks noChangeShapeType="1"/>
            <a:stCxn id="707683" idx="2"/>
          </p:cNvCxnSpPr>
          <p:nvPr/>
        </p:nvCxnSpPr>
        <p:spPr bwMode="auto">
          <a:xfrm rot="16200000" flipH="1">
            <a:off x="2201069" y="5806282"/>
            <a:ext cx="590550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7676" name="AutoShape 92"/>
          <p:cNvSpPr>
            <a:spLocks noChangeArrowheads="1"/>
          </p:cNvSpPr>
          <p:nvPr/>
        </p:nvSpPr>
        <p:spPr bwMode="auto">
          <a:xfrm>
            <a:off x="2563813" y="3910013"/>
            <a:ext cx="1087437" cy="609600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Obrada</a:t>
            </a:r>
          </a:p>
          <a:p>
            <a:pPr algn="ctr"/>
            <a:r>
              <a:rPr lang="sr-Latn-CS" sz="1400"/>
              <a:t> ličnih zarada</a:t>
            </a:r>
            <a:endParaRPr lang="en-US" sz="1400"/>
          </a:p>
        </p:txBody>
      </p:sp>
      <p:cxnSp>
        <p:nvCxnSpPr>
          <p:cNvPr id="707677" name="AutoShape 93"/>
          <p:cNvCxnSpPr>
            <a:cxnSpLocks noChangeShapeType="1"/>
            <a:stCxn id="707676" idx="0"/>
            <a:endCxn id="707678" idx="2"/>
          </p:cNvCxnSpPr>
          <p:nvPr/>
        </p:nvCxnSpPr>
        <p:spPr bwMode="auto">
          <a:xfrm flipV="1">
            <a:off x="3108325" y="3521075"/>
            <a:ext cx="1588" cy="3889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7678" name="AutoShape 94"/>
          <p:cNvSpPr>
            <a:spLocks noChangeArrowheads="1"/>
          </p:cNvSpPr>
          <p:nvPr/>
        </p:nvSpPr>
        <p:spPr bwMode="auto">
          <a:xfrm>
            <a:off x="2552700" y="2770188"/>
            <a:ext cx="1112838" cy="8159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Obračunski</a:t>
            </a:r>
          </a:p>
          <a:p>
            <a:pPr algn="ctr"/>
            <a:r>
              <a:rPr lang="sr-Latn-CS" sz="1400"/>
              <a:t> list</a:t>
            </a:r>
            <a:endParaRPr lang="en-US" sz="1400"/>
          </a:p>
        </p:txBody>
      </p:sp>
      <p:cxnSp>
        <p:nvCxnSpPr>
          <p:cNvPr id="707679" name="AutoShape 95"/>
          <p:cNvCxnSpPr>
            <a:cxnSpLocks noChangeShapeType="1"/>
          </p:cNvCxnSpPr>
          <p:nvPr/>
        </p:nvCxnSpPr>
        <p:spPr bwMode="auto">
          <a:xfrm rot="16200000" flipH="1">
            <a:off x="4198144" y="4655344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7680" name="AutoShape 96"/>
          <p:cNvSpPr>
            <a:spLocks noChangeArrowheads="1"/>
          </p:cNvSpPr>
          <p:nvPr/>
        </p:nvSpPr>
        <p:spPr bwMode="auto">
          <a:xfrm>
            <a:off x="4019550" y="3856038"/>
            <a:ext cx="763588" cy="6635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Prodaja</a:t>
            </a:r>
            <a:endParaRPr lang="en-US" sz="1400"/>
          </a:p>
        </p:txBody>
      </p:sp>
      <p:cxnSp>
        <p:nvCxnSpPr>
          <p:cNvPr id="707681" name="AutoShape 97"/>
          <p:cNvCxnSpPr>
            <a:cxnSpLocks noChangeShapeType="1"/>
            <a:stCxn id="707680" idx="0"/>
            <a:endCxn id="707682" idx="2"/>
          </p:cNvCxnSpPr>
          <p:nvPr/>
        </p:nvCxnSpPr>
        <p:spPr bwMode="auto">
          <a:xfrm flipH="1" flipV="1">
            <a:off x="4373563" y="3652838"/>
            <a:ext cx="28575" cy="203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707682" name="AutoShape 98"/>
          <p:cNvSpPr>
            <a:spLocks noChangeArrowheads="1"/>
          </p:cNvSpPr>
          <p:nvPr/>
        </p:nvSpPr>
        <p:spPr bwMode="auto">
          <a:xfrm>
            <a:off x="3816350" y="2795588"/>
            <a:ext cx="1112838" cy="930275"/>
          </a:xfrm>
          <a:prstGeom prst="flowChartMultidocumen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Otpremnica</a:t>
            </a:r>
            <a:endParaRPr lang="en-US" sz="1400"/>
          </a:p>
        </p:txBody>
      </p:sp>
      <p:sp>
        <p:nvSpPr>
          <p:cNvPr id="707683" name="AutoShape 99"/>
          <p:cNvSpPr>
            <a:spLocks noChangeArrowheads="1"/>
          </p:cNvSpPr>
          <p:nvPr/>
        </p:nvSpPr>
        <p:spPr bwMode="auto">
          <a:xfrm>
            <a:off x="204788" y="4862513"/>
            <a:ext cx="4578350" cy="650875"/>
          </a:xfrm>
          <a:prstGeom prst="flowChartProcess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Latn-CS" sz="1400"/>
              <a:t>Sistem za upravljanje bazom podataka (SUBP)</a:t>
            </a:r>
            <a:endParaRPr lang="en-US" sz="1400"/>
          </a:p>
        </p:txBody>
      </p:sp>
      <p:cxnSp>
        <p:nvCxnSpPr>
          <p:cNvPr id="707684" name="AutoShape 100"/>
          <p:cNvCxnSpPr>
            <a:cxnSpLocks noChangeShapeType="1"/>
          </p:cNvCxnSpPr>
          <p:nvPr/>
        </p:nvCxnSpPr>
        <p:spPr bwMode="auto">
          <a:xfrm rot="16200000" flipH="1">
            <a:off x="2937669" y="4664869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07685" name="AutoShape 101"/>
          <p:cNvCxnSpPr>
            <a:cxnSpLocks noChangeShapeType="1"/>
          </p:cNvCxnSpPr>
          <p:nvPr/>
        </p:nvCxnSpPr>
        <p:spPr bwMode="auto">
          <a:xfrm rot="16200000" flipH="1">
            <a:off x="937419" y="4664869"/>
            <a:ext cx="349250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07686" name="Line 102"/>
          <p:cNvSpPr>
            <a:spLocks noChangeShapeType="1"/>
          </p:cNvSpPr>
          <p:nvPr/>
        </p:nvSpPr>
        <p:spPr bwMode="auto">
          <a:xfrm flipH="1">
            <a:off x="465138" y="2008188"/>
            <a:ext cx="647700" cy="611187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 –Predavanje, vežbe, konsultacije, obaveze, ispit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sp>
        <p:nvSpPr>
          <p:cNvPr id="489475" name="Rectangle 3"/>
          <p:cNvSpPr>
            <a:spLocks noChangeArrowheads="1"/>
          </p:cNvSpPr>
          <p:nvPr/>
        </p:nvSpPr>
        <p:spPr bwMode="auto">
          <a:xfrm>
            <a:off x="173038" y="1076325"/>
            <a:ext cx="8732837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Obim: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Predavanja + Vežbe + Konsultacije</a:t>
            </a:r>
          </a:p>
          <a:p>
            <a:pPr marL="384175" indent="-384175" algn="just" defTabSz="460375"/>
            <a:endParaRPr lang="sr-Latn-C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Predavanja: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Metodološke jedinice po nastavnom programu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charset="0"/>
              </a:rPr>
              <a:t>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</a:endParaRP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Auditorne vežbe: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Nema.</a:t>
            </a: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Laboratorijske vežbe: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Provera i uvežbavanje izrada jedne baze 								podataka  </a:t>
            </a:r>
            <a:endParaRPr lang="sr-Latn-CS" sz="24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Obaveze studenata: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charset="0"/>
              </a:rPr>
              <a:t>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Prisustvovanje predavanju(10), Odrađene 									laboratorijse vežbe(10), </a:t>
            </a:r>
            <a:r>
              <a:rPr lang="sr-Latn-CS" sz="2400" b="1" i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Urađen seminarski </a:t>
            </a:r>
            <a:r>
              <a:rPr lang="sr-Latn-CS" sz="24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						</a:t>
            </a:r>
            <a:r>
              <a:rPr lang="sr-Latn-CS" sz="2400" b="1" i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rad (2x20)</a:t>
            </a: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Ispit: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r>
              <a:rPr lang="sr-Latn-C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	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Test (40). Najvise 3 polaganja.</a:t>
            </a:r>
          </a:p>
          <a:p>
            <a:pPr marL="384175" indent="-384175" algn="just" defTabSz="460375"/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Odbrana seminarskog: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	Seminarski rad se brani kod predmetnog 								nastavnika ili asistenta</a:t>
            </a:r>
          </a:p>
          <a:p>
            <a:pPr marL="384175" indent="-384175" algn="just" defTabSz="460375"/>
            <a:r>
              <a:rPr lang="sr-Latn-CS" sz="2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Sadržaj seminarskog rada: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Pojedinačni dogovori.	</a:t>
            </a:r>
            <a:endParaRPr lang="en-GB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489492" name="Group 20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489493" name="Text Box 21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B57F821D-E806-4A7B-A717-09850E73F6A4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2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489494" name="Text Box 22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489495" name="Object 23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489495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1" name="Rectangle 3"/>
          <p:cNvSpPr>
            <a:spLocks noChangeArrowheads="1"/>
          </p:cNvSpPr>
          <p:nvPr/>
        </p:nvSpPr>
        <p:spPr bwMode="auto">
          <a:xfrm>
            <a:off x="0" y="1670050"/>
            <a:ext cx="89439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defTabSz="460375"/>
            <a:r>
              <a:rPr lang="sr-Latn-CS" sz="20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Literatura:</a:t>
            </a: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</a:p>
          <a:p>
            <a:pPr marL="457200" indent="-457200" algn="just" defTabSz="460375">
              <a:buFontTx/>
              <a:buAutoNum type="arabicPeriod"/>
            </a:pP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SADRŽAJ SLAJDOVA SA PREDAVANJA I VEŽBI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. </a:t>
            </a: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  <a:endParaRPr lang="sr-Latn-C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</a:endParaRPr>
          </a:p>
          <a:p>
            <a:pPr marL="457200" indent="-457200" algn="just" defTabSz="460375">
              <a:buFontTx/>
              <a:buAutoNum type="arabicPeriod"/>
            </a:pP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Sve knjige iz BP</a:t>
            </a:r>
          </a:p>
          <a:p>
            <a:pPr marL="457200" indent="-457200" algn="just" defTabSz="460375"/>
            <a:endParaRPr lang="sr-Latn-C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457200" indent="-457200" algn="just" defTabSz="460375"/>
            <a:endParaRPr lang="en-U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493578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 –Predavanje, vežbe, konsultacije, obaveze, ispit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493589" name="Group 21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493590" name="Text Box 22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F54E0B0B-1028-4157-8B41-66D3083BF9E4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3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493591" name="Text Box 23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493592" name="Object 24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493592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5" name="Rectangle 3"/>
          <p:cNvSpPr>
            <a:spLocks noChangeArrowheads="1"/>
          </p:cNvSpPr>
          <p:nvPr/>
        </p:nvSpPr>
        <p:spPr bwMode="auto">
          <a:xfrm>
            <a:off x="157163" y="1773238"/>
            <a:ext cx="87328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Cilj nastavnog predmeta</a:t>
            </a:r>
            <a:r>
              <a:rPr lang="sr-Latn-C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:</a:t>
            </a:r>
          </a:p>
          <a:p>
            <a:pPr algn="just" defTabSz="284163">
              <a:buFontTx/>
              <a:buBlip>
                <a:blip r:embed="rId4"/>
              </a:buBlip>
            </a:pPr>
            <a:r>
              <a:rPr lang="sr-Latn-C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a pored globalnih teoretskih i praktičnih znanja osposobi studente </a:t>
            </a: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za korišćenje računara za potrebe svoje prakse;</a:t>
            </a:r>
            <a:endParaRPr lang="sr-Latn-C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284163">
              <a:buFontTx/>
              <a:buBlip>
                <a:blip r:embed="rId4"/>
              </a:buBlip>
            </a:pP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R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azvijanje sposobnosti rešavanja kompleksnih problema iz svoje </a:t>
            </a:r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prakse koristeći računare, individualno i timskim radom.</a:t>
            </a:r>
            <a:endParaRPr lang="sr-Latn-C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284163"/>
            <a:endParaRPr lang="en-U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284163"/>
            <a:r>
              <a:rPr lang="en-U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Preduslov za savladavanje predmeta</a:t>
            </a:r>
            <a:r>
              <a:rPr lang="sr-Latn-CS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:</a:t>
            </a:r>
            <a:endParaRPr lang="en-US" sz="20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algn="just" defTabSz="284163"/>
            <a:r>
              <a:rPr lang="sr-Latn-C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nema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.</a:t>
            </a:r>
            <a:endParaRPr lang="en-US" sz="2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499722" name="Text Box 10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 –Predavanje, vežbe, konsultacije, obaveze, ispit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499733" name="Group 21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499734" name="Text Box 22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18B690F0-D42F-437E-ACB8-0607EB90D77B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4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499735" name="Text Box 23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499736" name="Object 24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499736" name="Photo Editor Photo" r:id="rId5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Nastavni predmet Baze podataka obuhvata: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Uvod u BP, Model objekti  i veze, Relacioni model, Standardni upitni jezik, Objektne BP, Objektno relacioni model, Fizičku strukturu BP, Upravljanje izvršenjem transakcija i oporavak BP, Distribuirane arhitekture, Analizu i specifikaciju aplikacija i Konceptualno projektovanje i pristup BP.</a:t>
            </a:r>
            <a:endParaRPr lang="en-US" sz="24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Baze podataka se izučavaju u funkciji osposobljavanja studenata za primenu tehnika projektovanja šema baza podataka na konceptualnom i implementacionom nivou. 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Svrha predmeta je da obezbedi potrebna teorijska i praktična znanja kroz:  Upoznavanje sa osnovnom terminologijom iz oblasti baza podataka,  savladavanja tehnika za projektovanje šeme relacione baze podataka, savladavanje tehnika za konceputalno projektovanje šeme baze podataka putem ER modela i prevođenje takve šeme u relacioni model kao i savladavanje tehnika upotrebe jezika relacionih baza podataka SQL. 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68915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BP–Modul1-NJ1-Uvod u predmet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689156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689157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10F8C215-A2EA-4567-98C6-25F4BEE51BBE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5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89158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89159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89159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Za izučavanje BP neophodno je pre svega objasniti i definisati podatak.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Podatak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je neka kodirana činjenica iz realnog sistema i on je nosilac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informacije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Za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informaciju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se može reći da je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protumačeni (interpretirani) podatak.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nterpretacija podataka se vr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š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 na osnovu </a:t>
            </a:r>
            <a:r>
              <a:rPr lang="de-DE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strukture podataka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 </a:t>
            </a:r>
            <a:r>
              <a:rPr lang="de-DE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semantičkih ograničenja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na njihove vrednosti i </a:t>
            </a:r>
            <a:r>
              <a:rPr lang="de-DE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preko operacija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koje se nad njima mogu izvr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š</a:t>
            </a:r>
            <a:r>
              <a:rPr lang="de-DE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iti.  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de-DE" sz="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 </a:t>
            </a:r>
            <a:endParaRPr lang="en-U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Strukturu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čine objekti, atributi i veze a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</a:t>
            </a:r>
            <a:r>
              <a:rPr lang="en-U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emantička ograničenja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se odnose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na vrednosti podataka koja se ne mogu predstaviti samom strukturom.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en-US" sz="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 </a:t>
            </a:r>
            <a:endParaRPr lang="en-U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Preko o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peracije nad konceptima strukture moguće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je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prikazati  i menjati vrednosti podataka.</a:t>
            </a:r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912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BP–Modul1-NJ1-Uvod u BP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691204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691205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50F80446-CC61-4C73-8120-5A2EFCFF9668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6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91206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91207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91207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sr-Latn-CS" sz="4400" b="1" u="sng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Šta je baza podataka?</a:t>
            </a: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Odgovor na ovo pitanje može iznenaditi mnoge. Oracle nije baza podataka; to nisu ni DB2 ni SQL Server. Oni su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SUBP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ili sistemi za upravljanje bazama podataka. Možete koristiti</a:t>
            </a: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Oracle, DB2 ili SQL Server da biste kreirali bazu podataka, ali ni jedan od njih nije sam po sebi baza podataka.</a:t>
            </a:r>
          </a:p>
          <a:p>
            <a:pPr algn="just" defTabSz="284163"/>
            <a:endParaRPr lang="sr-Latn-C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Mnoge, pa čak i iskusne profesionalce, zbunjuje čitav sistem -SUBP –i njegova tvorevina, baza podataka. </a:t>
            </a: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Dakle, šta je baza podataka?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je struktuiran skup postojanih podataka.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Telefonski imenik je</a:t>
            </a: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baza podataka. Medutim, u svetu informatike baza podataka obično se vezuje za pojam softvera.</a:t>
            </a:r>
          </a:p>
          <a:p>
            <a:pPr algn="just" defTabSz="284163"/>
            <a:endParaRPr lang="sr-Latn-C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Jednostavna baza podataka bi mogla biti datoteka koja sadrži više zapisa, od kojih svaki sadrži isti skup polja, a svako polje je odredenog tipa i dužine.</a:t>
            </a:r>
          </a:p>
        </p:txBody>
      </p:sp>
      <p:sp>
        <p:nvSpPr>
          <p:cNvPr id="69325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BP–Modul1-NJ1-Uvod u BP-nastavak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693252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693253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74C8998B-C98F-46B6-9E47-5129EBF5D763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7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93254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93255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93255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642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Ukratko,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baza podataka je organizovani skup podataka gde se podacima pristupa pomoću imenovanih elemenata podataka.</a:t>
            </a:r>
          </a:p>
          <a:p>
            <a:pPr algn="just" defTabSz="284163"/>
            <a:endParaRPr lang="sr-Latn-CS" sz="800" b="1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SUBP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je softverski paket dizajniran za kreiranje, smeštanje i upravljanje bazama podataka.</a:t>
            </a:r>
          </a:p>
          <a:p>
            <a:pPr algn="just" defTabSz="284163"/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 omogućava korisnicima ili programerima aplikacija da dele podatke. Takođe obezbeduje sistematski metod za kreiranje, ažuriranje, čitanje i smeštanje informacija u bazu podataka. SUBP je obično odgovoran za integritet podataka, kontrolu pristupa, automatizovano poništavanje transakcija, restartovanje procesa i oporavak podataka.</a:t>
            </a:r>
          </a:p>
          <a:p>
            <a:pPr algn="just" defTabSz="284163"/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Možete zamisliti bazu podataka kao direktorijum sa datotekama, a SUBP kao kabinet datoteka koji sadrži sve te direktorijume. Koristeći SUBP, možete kreirati instance baze 	podataka i njima pristupati. 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9529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BP–Modul1-NJ1-SUBP i modeli podataka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695300" name="Group 4"/>
          <p:cNvGrpSpPr>
            <a:grpSpLocks/>
          </p:cNvGrpSpPr>
          <p:nvPr/>
        </p:nvGrpSpPr>
        <p:grpSpPr bwMode="auto">
          <a:xfrm>
            <a:off x="0" y="6532563"/>
            <a:ext cx="9144000" cy="325437"/>
            <a:chOff x="0" y="4140"/>
            <a:chExt cx="5782" cy="205"/>
          </a:xfrm>
        </p:grpSpPr>
        <p:sp>
          <p:nvSpPr>
            <p:cNvPr id="695301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823E9467-B010-4498-BF8C-6EF8F91F7AD4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8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95302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95303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95303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ChangeArrowheads="1"/>
          </p:cNvSpPr>
          <p:nvPr/>
        </p:nvSpPr>
        <p:spPr bwMode="auto">
          <a:xfrm>
            <a:off x="0" y="396875"/>
            <a:ext cx="91440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Vaša aplikacija za obračun zarada koristi bazu podataka za zarade, koja se može kreirati korišcenjem SUBP kao što su  DB2, Oracl9i ili SQL Server.</a:t>
            </a:r>
          </a:p>
          <a:p>
            <a:pPr algn="just" defTabSz="284163"/>
            <a:endParaRPr lang="sr-Latn-C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Zašto je ova razlika toliko važna?</a:t>
            </a:r>
          </a:p>
          <a:p>
            <a:pPr algn="just" defTabSz="284163"/>
            <a:endParaRPr lang="sr-Latn-CS" sz="8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Ako ne koristimo precizne izraze u svom okruženju, može doći do konfuzije, što dovodi do prevelikih troškova, nepravilno razvijenih sistema i Ioše produktivnosti. Zbog toga je preciznost u izražavanju vrlo važna.</a:t>
            </a:r>
          </a:p>
          <a:p>
            <a:pPr algn="just" defTabSz="284163"/>
            <a:endParaRPr lang="sr-Latn-C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defTabSz="284163"/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Na osnovu 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svega iznetog, možemo zaključiti: </a:t>
            </a:r>
            <a:r>
              <a:rPr lang="en-U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sr-Latn-CS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BAZA PODATAKA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se najop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š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tije može definisati kao dobro struktuirana kolekcija podataka koja postoji relativno dugo i koju koristi i održava vi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š</a:t>
            </a:r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 korisnika, odnosno programa (aplikacija).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Times New Roman" charset="0"/>
            </a:endParaRPr>
          </a:p>
          <a:p>
            <a:pPr algn="just" defTabSz="284163"/>
            <a:r>
              <a:rPr lang="sr-Latn-CS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" charset="0"/>
              </a:rPr>
              <a:t> </a:t>
            </a:r>
            <a:endParaRPr lang="en-US" sz="24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69734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2000" b="1" u="sng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BP–Modul1-NJ1-SUBP i modeli podataka</a:t>
            </a:r>
            <a:endParaRPr lang="en-US" sz="2000" b="1" u="sng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charset="0"/>
            </a:endParaRPr>
          </a:p>
        </p:txBody>
      </p:sp>
      <p:grpSp>
        <p:nvGrpSpPr>
          <p:cNvPr id="697348" name="Group 4"/>
          <p:cNvGrpSpPr>
            <a:grpSpLocks/>
          </p:cNvGrpSpPr>
          <p:nvPr/>
        </p:nvGrpSpPr>
        <p:grpSpPr bwMode="auto">
          <a:xfrm>
            <a:off x="0" y="6526213"/>
            <a:ext cx="9144000" cy="325437"/>
            <a:chOff x="0" y="4140"/>
            <a:chExt cx="5782" cy="205"/>
          </a:xfrm>
        </p:grpSpPr>
        <p:sp>
          <p:nvSpPr>
            <p:cNvPr id="697349" name="Text Box 5"/>
            <p:cNvSpPr txBox="1">
              <a:spLocks noChangeArrowheads="1"/>
            </p:cNvSpPr>
            <p:nvPr/>
          </p:nvSpPr>
          <p:spPr bwMode="auto">
            <a:xfrm>
              <a:off x="22" y="4191"/>
              <a:ext cx="57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fld id="{2E34FCCF-38E1-40AA-B397-662942A77B40}" type="slidenum">
                <a:rPr lang="sl-SI" sz="1000" b="1">
                  <a:solidFill>
                    <a:srgbClr val="000066"/>
                  </a:solidFill>
                </a:rPr>
                <a:pPr algn="ctr">
                  <a:spcBef>
                    <a:spcPct val="50000"/>
                  </a:spcBef>
                </a:pPr>
                <a:t>9</a:t>
              </a:fld>
              <a:endParaRPr lang="en-GB" sz="1000" b="1">
                <a:solidFill>
                  <a:srgbClr val="000066"/>
                </a:solidFill>
              </a:endParaRPr>
            </a:p>
          </p:txBody>
        </p:sp>
        <p:sp>
          <p:nvSpPr>
            <p:cNvPr id="697350" name="Text Box 6"/>
            <p:cNvSpPr txBox="1">
              <a:spLocks noChangeArrowheads="1"/>
            </p:cNvSpPr>
            <p:nvPr/>
          </p:nvSpPr>
          <p:spPr bwMode="auto">
            <a:xfrm>
              <a:off x="22" y="4191"/>
              <a:ext cx="15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sr-Latn-CS" sz="1000" b="1">
                  <a:solidFill>
                    <a:srgbClr val="000066"/>
                  </a:solidFill>
                </a:rPr>
                <a:t>      BP-1P</a:t>
              </a:r>
              <a:endParaRPr lang="en-GB" sz="1000" b="1">
                <a:solidFill>
                  <a:srgbClr val="000066"/>
                </a:solidFill>
              </a:endParaRPr>
            </a:p>
          </p:txBody>
        </p:sp>
        <p:graphicFrame>
          <p:nvGraphicFramePr>
            <p:cNvPr id="697351" name="Object 7"/>
            <p:cNvGraphicFramePr>
              <a:graphicFrameLocks noChangeAspect="1"/>
            </p:cNvGraphicFramePr>
            <p:nvPr/>
          </p:nvGraphicFramePr>
          <p:xfrm>
            <a:off x="0" y="4140"/>
            <a:ext cx="147" cy="180"/>
          </p:xfrm>
          <a:graphic>
            <a:graphicData uri="http://schemas.openxmlformats.org/presentationml/2006/ole">
              <p:oleObj spid="_x0000_s697351" name="Photo Editor Photo" r:id="rId4" imgW="1276190" imgH="1561905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Designs\Construction.pot</Template>
  <TotalTime>20274</TotalTime>
  <Words>1005</Words>
  <Application>Microsoft PowerPoint</Application>
  <PresentationFormat>On-screen Show (4:3)</PresentationFormat>
  <Paragraphs>262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Arial</vt:lpstr>
      <vt:lpstr>Arial Narrow</vt:lpstr>
      <vt:lpstr>Default Design</vt:lpstr>
      <vt:lpstr>Microsoft Photo Editor 3.0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Lukic</dc:creator>
  <cp:lastModifiedBy>Dusan Vlahovic</cp:lastModifiedBy>
  <cp:revision>298</cp:revision>
  <dcterms:created xsi:type="dcterms:W3CDTF">2002-08-10T16:14:00Z</dcterms:created>
  <dcterms:modified xsi:type="dcterms:W3CDTF">2009-11-11T21:26:59Z</dcterms:modified>
</cp:coreProperties>
</file>